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handoutMasterIdLst>
    <p:handoutMasterId r:id="rId23"/>
  </p:handoutMasterIdLst>
  <p:sldIdLst>
    <p:sldId id="256" r:id="rId6"/>
    <p:sldId id="258" r:id="rId7"/>
    <p:sldId id="393" r:id="rId8"/>
    <p:sldId id="396" r:id="rId9"/>
    <p:sldId id="395" r:id="rId10"/>
    <p:sldId id="271" r:id="rId11"/>
    <p:sldId id="381" r:id="rId12"/>
    <p:sldId id="382" r:id="rId13"/>
    <p:sldId id="383" r:id="rId14"/>
    <p:sldId id="385" r:id="rId15"/>
    <p:sldId id="399" r:id="rId16"/>
    <p:sldId id="388" r:id="rId17"/>
    <p:sldId id="389" r:id="rId18"/>
    <p:sldId id="398" r:id="rId19"/>
    <p:sldId id="392" r:id="rId20"/>
    <p:sldId id="268" r:id="rId21"/>
  </p:sldIdLst>
  <p:sldSz cx="9144000" cy="6858000" type="screen4x3"/>
  <p:notesSz cx="6797675" cy="99298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Vidutinis stilius 2 – paryškinima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980" autoAdjust="0"/>
    <p:restoredTop sz="93632" autoAdjust="0"/>
  </p:normalViewPr>
  <p:slideViewPr>
    <p:cSldViewPr>
      <p:cViewPr varScale="1">
        <p:scale>
          <a:sx n="99" d="100"/>
          <a:sy n="99" d="100"/>
        </p:scale>
        <p:origin x="1507" y="58"/>
      </p:cViewPr>
      <p:guideLst>
        <p:guide orient="horz" pos="2160"/>
        <p:guide pos="2880"/>
      </p:guideLst>
    </p:cSldViewPr>
  </p:slideViewPr>
  <p:outlineViewPr>
    <p:cViewPr>
      <p:scale>
        <a:sx n="33" d="100"/>
        <a:sy n="33" d="100"/>
      </p:scale>
      <p:origin x="48" y="113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EB629880-A8AD-D049-87B8-30D903332096}" type="datetimeFigureOut">
              <a:rPr lang="en-US" smtClean="0"/>
              <a:t>10/5/2021</a:t>
            </a:fld>
            <a:endParaRPr lang="en-US"/>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3B309DBA-8803-3C4E-8AA9-1B664DB82C56}" type="slidenum">
              <a:rPr lang="en-US" smtClean="0"/>
              <a:t>‹#›</a:t>
            </a:fld>
            <a:endParaRPr lang="en-US"/>
          </a:p>
        </p:txBody>
      </p:sp>
    </p:spTree>
    <p:extLst>
      <p:ext uri="{BB962C8B-B14F-4D97-AF65-F5344CB8AC3E}">
        <p14:creationId xmlns:p14="http://schemas.microsoft.com/office/powerpoint/2010/main" val="1833703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65D68087-9FFF-4E17-9DA8-009E4997960B}" type="datetimeFigureOut">
              <a:rPr lang="lt-LT" smtClean="0"/>
              <a:t>2021-10-05</a:t>
            </a:fld>
            <a:endParaRPr lang="lt-LT"/>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768" y="4716661"/>
            <a:ext cx="543814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6525A35A-47E4-4579-8A9F-9660EC7F4B55}" type="slidenum">
              <a:rPr lang="lt-LT" smtClean="0"/>
              <a:t>‹#›</a:t>
            </a:fld>
            <a:endParaRPr lang="lt-LT"/>
          </a:p>
        </p:txBody>
      </p:sp>
    </p:spTree>
    <p:extLst>
      <p:ext uri="{BB962C8B-B14F-4D97-AF65-F5344CB8AC3E}">
        <p14:creationId xmlns:p14="http://schemas.microsoft.com/office/powerpoint/2010/main" val="335260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mn-lt"/>
              </a:defRPr>
            </a:lvl1pPr>
          </a:lstStyle>
          <a:p>
            <a:r>
              <a:rPr lang="lt-LT"/>
              <a:t>Spustelėję redaguokite stilių</a:t>
            </a:r>
            <a:endParaRPr lang="lt-LT"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lt-LT" dirty="0"/>
          </a:p>
        </p:txBody>
      </p:sp>
      <p:sp>
        <p:nvSpPr>
          <p:cNvPr id="4" name="Date Placeholder 3"/>
          <p:cNvSpPr>
            <a:spLocks noGrp="1"/>
          </p:cNvSpPr>
          <p:nvPr>
            <p:ph type="dt" sz="half" idx="10"/>
          </p:nvPr>
        </p:nvSpPr>
        <p:spPr>
          <a:xfrm>
            <a:off x="3635896" y="6381328"/>
            <a:ext cx="2133600" cy="365125"/>
          </a:xfrm>
        </p:spPr>
        <p:txBody>
          <a:bodyPr/>
          <a:lstStyle/>
          <a:p>
            <a:fld id="{A2D7A5DC-5DE0-4FAD-B468-8EBEE7A3CE0A}" type="datetime1">
              <a:rPr lang="lt-LT" smtClean="0"/>
              <a:t>2021-10-05</a:t>
            </a:fld>
            <a:endParaRPr lang="lt-LT" dirty="0"/>
          </a:p>
        </p:txBody>
      </p:sp>
      <p:sp>
        <p:nvSpPr>
          <p:cNvPr id="6" name="Slide Number Placeholder 5"/>
          <p:cNvSpPr>
            <a:spLocks noGrp="1"/>
          </p:cNvSpPr>
          <p:nvPr>
            <p:ph type="sldNum" sz="quarter" idx="12"/>
          </p:nvPr>
        </p:nvSpPr>
        <p:spPr>
          <a:xfrm>
            <a:off x="6516216" y="6356350"/>
            <a:ext cx="2170584" cy="365125"/>
          </a:xfrm>
        </p:spPr>
        <p:txBody>
          <a:bodyPr/>
          <a:lstStyle/>
          <a:p>
            <a:fld id="{8D920CCC-B97E-474E-95CB-6D371ABDBAD5}" type="slidenum">
              <a:rPr lang="lt-LT" smtClean="0"/>
              <a:t>‹#›</a:t>
            </a:fld>
            <a:endParaRPr lang="lt-LT"/>
          </a:p>
        </p:txBody>
      </p:sp>
    </p:spTree>
    <p:extLst>
      <p:ext uri="{BB962C8B-B14F-4D97-AF65-F5344CB8AC3E}">
        <p14:creationId xmlns:p14="http://schemas.microsoft.com/office/powerpoint/2010/main" val="414604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p>
        </p:txBody>
      </p:sp>
      <p:sp>
        <p:nvSpPr>
          <p:cNvPr id="3" name="Vertical Text Placeholder 2"/>
          <p:cNvSpPr>
            <a:spLocks noGrp="1"/>
          </p:cNvSpPr>
          <p:nvPr>
            <p:ph type="body" orient="vert" idx="1"/>
          </p:nvPr>
        </p:nvSpPr>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e Placeholder 3"/>
          <p:cNvSpPr>
            <a:spLocks noGrp="1"/>
          </p:cNvSpPr>
          <p:nvPr>
            <p:ph type="dt" sz="half" idx="10"/>
          </p:nvPr>
        </p:nvSpPr>
        <p:spPr/>
        <p:txBody>
          <a:bodyPr/>
          <a:lstStyle/>
          <a:p>
            <a:fld id="{AEEC5E40-1522-4692-BAE3-B94B2380C7EA}" type="datetime1">
              <a:rPr lang="lt-LT" smtClean="0"/>
              <a:t>2021-10-05</a:t>
            </a:fld>
            <a:endParaRPr lang="lt-LT"/>
          </a:p>
        </p:txBody>
      </p:sp>
      <p:sp>
        <p:nvSpPr>
          <p:cNvPr id="6" name="Slide Number Placeholder 5"/>
          <p:cNvSpPr>
            <a:spLocks noGrp="1"/>
          </p:cNvSpPr>
          <p:nvPr>
            <p:ph type="sldNum" sz="quarter" idx="12"/>
          </p:nvPr>
        </p:nvSpPr>
        <p:spPr/>
        <p:txBody>
          <a:bodyPr/>
          <a:lstStyle/>
          <a:p>
            <a:fld id="{8D920CCC-B97E-474E-95CB-6D371ABDBAD5}" type="slidenum">
              <a:rPr lang="lt-LT" smtClean="0"/>
              <a:t>‹#›</a:t>
            </a:fld>
            <a:endParaRPr lang="lt-LT"/>
          </a:p>
        </p:txBody>
      </p:sp>
    </p:spTree>
    <p:extLst>
      <p:ext uri="{BB962C8B-B14F-4D97-AF65-F5344CB8AC3E}">
        <p14:creationId xmlns:p14="http://schemas.microsoft.com/office/powerpoint/2010/main" val="26585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t-LT"/>
              <a:t>Spustelėję redaguokite stilių</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e Placeholder 3"/>
          <p:cNvSpPr>
            <a:spLocks noGrp="1"/>
          </p:cNvSpPr>
          <p:nvPr>
            <p:ph type="dt" sz="half" idx="10"/>
          </p:nvPr>
        </p:nvSpPr>
        <p:spPr/>
        <p:txBody>
          <a:bodyPr/>
          <a:lstStyle/>
          <a:p>
            <a:fld id="{55C1F1EB-1AD6-40A4-B27D-E965728572CC}" type="datetime1">
              <a:rPr lang="lt-LT" smtClean="0"/>
              <a:t>2021-10-05</a:t>
            </a:fld>
            <a:endParaRPr lang="lt-LT"/>
          </a:p>
        </p:txBody>
      </p:sp>
      <p:sp>
        <p:nvSpPr>
          <p:cNvPr id="6" name="Slide Number Placeholder 5"/>
          <p:cNvSpPr>
            <a:spLocks noGrp="1"/>
          </p:cNvSpPr>
          <p:nvPr>
            <p:ph type="sldNum" sz="quarter" idx="12"/>
          </p:nvPr>
        </p:nvSpPr>
        <p:spPr/>
        <p:txBody>
          <a:bodyPr/>
          <a:lstStyle/>
          <a:p>
            <a:fld id="{8D920CCC-B97E-474E-95CB-6D371ABDBAD5}" type="slidenum">
              <a:rPr lang="lt-LT" smtClean="0"/>
              <a:t>‹#›</a:t>
            </a:fld>
            <a:endParaRPr lang="lt-LT"/>
          </a:p>
        </p:txBody>
      </p:sp>
    </p:spTree>
    <p:extLst>
      <p:ext uri="{BB962C8B-B14F-4D97-AF65-F5344CB8AC3E}">
        <p14:creationId xmlns:p14="http://schemas.microsoft.com/office/powerpoint/2010/main" val="3572779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C3870404-DAC5-47A1-B9CE-752FA8719A70}" type="datetime1">
              <a:rPr lang="lt-LT" smtClean="0"/>
              <a:t>2021-10-05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9531D2B-4212-4AAE-BB8B-9B192EC31692}" type="slidenum">
              <a:rPr lang="lt-LT" smtClean="0"/>
              <a:t>‹#›</a:t>
            </a:fld>
            <a:endParaRPr lang="lt-LT"/>
          </a:p>
        </p:txBody>
      </p:sp>
    </p:spTree>
    <p:extLst>
      <p:ext uri="{BB962C8B-B14F-4D97-AF65-F5344CB8AC3E}">
        <p14:creationId xmlns:p14="http://schemas.microsoft.com/office/powerpoint/2010/main" val="1682671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7449BA56-B435-44CC-83D6-5E146617C7D3}" type="datetime1">
              <a:rPr lang="lt-LT" smtClean="0"/>
              <a:t>2021-10-05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9531D2B-4212-4AAE-BB8B-9B192EC31692}" type="slidenum">
              <a:rPr lang="lt-LT" smtClean="0"/>
              <a:t>‹#›</a:t>
            </a:fld>
            <a:endParaRPr lang="lt-LT"/>
          </a:p>
        </p:txBody>
      </p:sp>
    </p:spTree>
    <p:extLst>
      <p:ext uri="{BB962C8B-B14F-4D97-AF65-F5344CB8AC3E}">
        <p14:creationId xmlns:p14="http://schemas.microsoft.com/office/powerpoint/2010/main" val="2274333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448C34-F65F-494B-B902-5BA039370AB9}" type="datetime1">
              <a:rPr lang="lt-LT" smtClean="0"/>
              <a:t>2021-10-05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9531D2B-4212-4AAE-BB8B-9B192EC31692}" type="slidenum">
              <a:rPr lang="lt-LT" smtClean="0"/>
              <a:t>‹#›</a:t>
            </a:fld>
            <a:endParaRPr lang="lt-LT"/>
          </a:p>
        </p:txBody>
      </p:sp>
    </p:spTree>
    <p:extLst>
      <p:ext uri="{BB962C8B-B14F-4D97-AF65-F5344CB8AC3E}">
        <p14:creationId xmlns:p14="http://schemas.microsoft.com/office/powerpoint/2010/main" val="158946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5EEB9364-F714-4795-9A76-26BFF6A7BF72}" type="datetime1">
              <a:rPr lang="lt-LT" smtClean="0"/>
              <a:t>2021-10-05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39531D2B-4212-4AAE-BB8B-9B192EC31692}" type="slidenum">
              <a:rPr lang="lt-LT" smtClean="0"/>
              <a:t>‹#›</a:t>
            </a:fld>
            <a:endParaRPr lang="lt-LT"/>
          </a:p>
        </p:txBody>
      </p:sp>
    </p:spTree>
    <p:extLst>
      <p:ext uri="{BB962C8B-B14F-4D97-AF65-F5344CB8AC3E}">
        <p14:creationId xmlns:p14="http://schemas.microsoft.com/office/powerpoint/2010/main" val="383020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BA732967-68E9-4041-A46B-41B67B2C3623}" type="datetime1">
              <a:rPr lang="lt-LT" smtClean="0"/>
              <a:t>2021-10-05</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39531D2B-4212-4AAE-BB8B-9B192EC31692}" type="slidenum">
              <a:rPr lang="lt-LT" smtClean="0"/>
              <a:t>‹#›</a:t>
            </a:fld>
            <a:endParaRPr lang="lt-LT"/>
          </a:p>
        </p:txBody>
      </p:sp>
    </p:spTree>
    <p:extLst>
      <p:ext uri="{BB962C8B-B14F-4D97-AF65-F5344CB8AC3E}">
        <p14:creationId xmlns:p14="http://schemas.microsoft.com/office/powerpoint/2010/main" val="2672048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045611CA-1076-4D3D-AD4C-15999FBCA0A8}" type="datetime1">
              <a:rPr lang="lt-LT" smtClean="0"/>
              <a:t>2021-10-05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39531D2B-4212-4AAE-BB8B-9B192EC31692}" type="slidenum">
              <a:rPr lang="lt-LT" smtClean="0"/>
              <a:t>‹#›</a:t>
            </a:fld>
            <a:endParaRPr lang="lt-LT"/>
          </a:p>
        </p:txBody>
      </p:sp>
    </p:spTree>
    <p:extLst>
      <p:ext uri="{BB962C8B-B14F-4D97-AF65-F5344CB8AC3E}">
        <p14:creationId xmlns:p14="http://schemas.microsoft.com/office/powerpoint/2010/main" val="847625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05CAA-77D9-490E-90A4-010B67B803A2}" type="datetime1">
              <a:rPr lang="lt-LT" smtClean="0"/>
              <a:t>2021-10-05</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39531D2B-4212-4AAE-BB8B-9B192EC31692}" type="slidenum">
              <a:rPr lang="lt-LT" smtClean="0"/>
              <a:t>‹#›</a:t>
            </a:fld>
            <a:endParaRPr lang="lt-LT"/>
          </a:p>
        </p:txBody>
      </p:sp>
    </p:spTree>
    <p:extLst>
      <p:ext uri="{BB962C8B-B14F-4D97-AF65-F5344CB8AC3E}">
        <p14:creationId xmlns:p14="http://schemas.microsoft.com/office/powerpoint/2010/main" val="4257263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0E6551-67BF-435A-9A1E-7F77C52BDC85}" type="datetime1">
              <a:rPr lang="lt-LT" smtClean="0"/>
              <a:t>2021-10-05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39531D2B-4212-4AAE-BB8B-9B192EC31692}" type="slidenum">
              <a:rPr lang="lt-LT" smtClean="0"/>
              <a:t>‹#›</a:t>
            </a:fld>
            <a:endParaRPr lang="lt-LT"/>
          </a:p>
        </p:txBody>
      </p:sp>
    </p:spTree>
    <p:extLst>
      <p:ext uri="{BB962C8B-B14F-4D97-AF65-F5344CB8AC3E}">
        <p14:creationId xmlns:p14="http://schemas.microsoft.com/office/powerpoint/2010/main" val="423906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p>
        </p:txBody>
      </p:sp>
      <p:sp>
        <p:nvSpPr>
          <p:cNvPr id="3" name="Content Placeholder 2"/>
          <p:cNvSpPr>
            <a:spLocks noGrp="1"/>
          </p:cNvSpPr>
          <p:nvPr>
            <p:ph idx="1"/>
          </p:nvPr>
        </p:nvSpPr>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e Placeholder 3"/>
          <p:cNvSpPr>
            <a:spLocks noGrp="1"/>
          </p:cNvSpPr>
          <p:nvPr>
            <p:ph type="dt" sz="half" idx="10"/>
          </p:nvPr>
        </p:nvSpPr>
        <p:spPr>
          <a:xfrm>
            <a:off x="3707904" y="6381328"/>
            <a:ext cx="2133600" cy="365125"/>
          </a:xfrm>
        </p:spPr>
        <p:txBody>
          <a:bodyPr/>
          <a:lstStyle/>
          <a:p>
            <a:fld id="{605D3AEA-5EFD-4ACD-98DF-98EEA4F8D4C6}" type="datetime1">
              <a:rPr lang="lt-LT" smtClean="0"/>
              <a:t>2021-10-05</a:t>
            </a:fld>
            <a:endParaRPr lang="lt-LT"/>
          </a:p>
        </p:txBody>
      </p:sp>
      <p:sp>
        <p:nvSpPr>
          <p:cNvPr id="6" name="Slide Number Placeholder 5"/>
          <p:cNvSpPr>
            <a:spLocks noGrp="1"/>
          </p:cNvSpPr>
          <p:nvPr>
            <p:ph type="sldNum" sz="quarter" idx="12"/>
          </p:nvPr>
        </p:nvSpPr>
        <p:spPr/>
        <p:txBody>
          <a:bodyPr/>
          <a:lstStyle/>
          <a:p>
            <a:fld id="{8D920CCC-B97E-474E-95CB-6D371ABDBAD5}" type="slidenum">
              <a:rPr lang="lt-LT" smtClean="0"/>
              <a:t>‹#›</a:t>
            </a:fld>
            <a:endParaRPr lang="lt-LT"/>
          </a:p>
        </p:txBody>
      </p:sp>
    </p:spTree>
    <p:extLst>
      <p:ext uri="{BB962C8B-B14F-4D97-AF65-F5344CB8AC3E}">
        <p14:creationId xmlns:p14="http://schemas.microsoft.com/office/powerpoint/2010/main" val="3643203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7F5A64-D62D-4AEB-A986-F805AD423288}" type="datetime1">
              <a:rPr lang="lt-LT" smtClean="0"/>
              <a:t>2021-10-05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39531D2B-4212-4AAE-BB8B-9B192EC31692}" type="slidenum">
              <a:rPr lang="lt-LT" smtClean="0"/>
              <a:t>‹#›</a:t>
            </a:fld>
            <a:endParaRPr lang="lt-LT"/>
          </a:p>
        </p:txBody>
      </p:sp>
    </p:spTree>
    <p:extLst>
      <p:ext uri="{BB962C8B-B14F-4D97-AF65-F5344CB8AC3E}">
        <p14:creationId xmlns:p14="http://schemas.microsoft.com/office/powerpoint/2010/main" val="1374776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4AB80141-3F4E-458D-BD4C-BD495C7466E7}" type="datetime1">
              <a:rPr lang="lt-LT" smtClean="0"/>
              <a:t>2021-10-05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9531D2B-4212-4AAE-BB8B-9B192EC31692}" type="slidenum">
              <a:rPr lang="lt-LT" smtClean="0"/>
              <a:t>‹#›</a:t>
            </a:fld>
            <a:endParaRPr lang="lt-LT"/>
          </a:p>
        </p:txBody>
      </p:sp>
    </p:spTree>
    <p:extLst>
      <p:ext uri="{BB962C8B-B14F-4D97-AF65-F5344CB8AC3E}">
        <p14:creationId xmlns:p14="http://schemas.microsoft.com/office/powerpoint/2010/main" val="2731782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19FF02C8-1BC9-492B-B393-B656068E4B0E}" type="datetime1">
              <a:rPr lang="lt-LT" smtClean="0"/>
              <a:t>2021-10-05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9531D2B-4212-4AAE-BB8B-9B192EC31692}" type="slidenum">
              <a:rPr lang="lt-LT" smtClean="0"/>
              <a:t>‹#›</a:t>
            </a:fld>
            <a:endParaRPr lang="lt-LT"/>
          </a:p>
        </p:txBody>
      </p:sp>
    </p:spTree>
    <p:extLst>
      <p:ext uri="{BB962C8B-B14F-4D97-AF65-F5344CB8AC3E}">
        <p14:creationId xmlns:p14="http://schemas.microsoft.com/office/powerpoint/2010/main" val="234342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t-LT"/>
              <a:t>Spustelėję redaguokite stilių</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4" name="Date Placeholder 3"/>
          <p:cNvSpPr>
            <a:spLocks noGrp="1"/>
          </p:cNvSpPr>
          <p:nvPr>
            <p:ph type="dt" sz="half" idx="10"/>
          </p:nvPr>
        </p:nvSpPr>
        <p:spPr/>
        <p:txBody>
          <a:bodyPr/>
          <a:lstStyle/>
          <a:p>
            <a:fld id="{55A61197-F71A-4407-98DC-7245B16BC630}" type="datetime1">
              <a:rPr lang="lt-LT" smtClean="0"/>
              <a:t>2021-10-05</a:t>
            </a:fld>
            <a:endParaRPr lang="lt-LT"/>
          </a:p>
        </p:txBody>
      </p:sp>
      <p:sp>
        <p:nvSpPr>
          <p:cNvPr id="6" name="Slide Number Placeholder 5"/>
          <p:cNvSpPr>
            <a:spLocks noGrp="1"/>
          </p:cNvSpPr>
          <p:nvPr>
            <p:ph type="sldNum" sz="quarter" idx="12"/>
          </p:nvPr>
        </p:nvSpPr>
        <p:spPr/>
        <p:txBody>
          <a:bodyPr/>
          <a:lstStyle/>
          <a:p>
            <a:fld id="{8D920CCC-B97E-474E-95CB-6D371ABDBAD5}" type="slidenum">
              <a:rPr lang="lt-LT" smtClean="0"/>
              <a:t>‹#›</a:t>
            </a:fld>
            <a:endParaRPr lang="lt-LT"/>
          </a:p>
        </p:txBody>
      </p:sp>
    </p:spTree>
    <p:extLst>
      <p:ext uri="{BB962C8B-B14F-4D97-AF65-F5344CB8AC3E}">
        <p14:creationId xmlns:p14="http://schemas.microsoft.com/office/powerpoint/2010/main" val="113252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e Placeholder 4"/>
          <p:cNvSpPr>
            <a:spLocks noGrp="1"/>
          </p:cNvSpPr>
          <p:nvPr>
            <p:ph type="dt" sz="half" idx="10"/>
          </p:nvPr>
        </p:nvSpPr>
        <p:spPr/>
        <p:txBody>
          <a:bodyPr/>
          <a:lstStyle/>
          <a:p>
            <a:fld id="{5BC02249-F398-420C-BEE3-57208501181F}" type="datetime1">
              <a:rPr lang="lt-LT" smtClean="0"/>
              <a:t>2021-10-05</a:t>
            </a:fld>
            <a:endParaRPr lang="lt-LT"/>
          </a:p>
        </p:txBody>
      </p:sp>
      <p:sp>
        <p:nvSpPr>
          <p:cNvPr id="7" name="Slide Number Placeholder 6"/>
          <p:cNvSpPr>
            <a:spLocks noGrp="1"/>
          </p:cNvSpPr>
          <p:nvPr>
            <p:ph type="sldNum" sz="quarter" idx="12"/>
          </p:nvPr>
        </p:nvSpPr>
        <p:spPr/>
        <p:txBody>
          <a:bodyPr/>
          <a:lstStyle/>
          <a:p>
            <a:fld id="{8D920CCC-B97E-474E-95CB-6D371ABDBAD5}" type="slidenum">
              <a:rPr lang="lt-LT" smtClean="0"/>
              <a:t>‹#›</a:t>
            </a:fld>
            <a:endParaRPr lang="lt-LT"/>
          </a:p>
        </p:txBody>
      </p:sp>
    </p:spTree>
    <p:extLst>
      <p:ext uri="{BB962C8B-B14F-4D97-AF65-F5344CB8AC3E}">
        <p14:creationId xmlns:p14="http://schemas.microsoft.com/office/powerpoint/2010/main" val="204389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e Placeholder 6"/>
          <p:cNvSpPr>
            <a:spLocks noGrp="1"/>
          </p:cNvSpPr>
          <p:nvPr>
            <p:ph type="dt" sz="half" idx="10"/>
          </p:nvPr>
        </p:nvSpPr>
        <p:spPr/>
        <p:txBody>
          <a:bodyPr/>
          <a:lstStyle/>
          <a:p>
            <a:fld id="{D04DC1FB-102D-4E50-A99F-88E7F3A07F78}" type="datetime1">
              <a:rPr lang="lt-LT" smtClean="0"/>
              <a:t>2021-10-05</a:t>
            </a:fld>
            <a:endParaRPr lang="lt-LT"/>
          </a:p>
        </p:txBody>
      </p:sp>
      <p:sp>
        <p:nvSpPr>
          <p:cNvPr id="9" name="Slide Number Placeholder 8"/>
          <p:cNvSpPr>
            <a:spLocks noGrp="1"/>
          </p:cNvSpPr>
          <p:nvPr>
            <p:ph type="sldNum" sz="quarter" idx="12"/>
          </p:nvPr>
        </p:nvSpPr>
        <p:spPr/>
        <p:txBody>
          <a:bodyPr/>
          <a:lstStyle/>
          <a:p>
            <a:fld id="{8D920CCC-B97E-474E-95CB-6D371ABDBAD5}" type="slidenum">
              <a:rPr lang="lt-LT" smtClean="0"/>
              <a:t>‹#›</a:t>
            </a:fld>
            <a:endParaRPr lang="lt-LT"/>
          </a:p>
        </p:txBody>
      </p:sp>
    </p:spTree>
    <p:extLst>
      <p:ext uri="{BB962C8B-B14F-4D97-AF65-F5344CB8AC3E}">
        <p14:creationId xmlns:p14="http://schemas.microsoft.com/office/powerpoint/2010/main" val="522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p>
        </p:txBody>
      </p:sp>
      <p:sp>
        <p:nvSpPr>
          <p:cNvPr id="3" name="Date Placeholder 2"/>
          <p:cNvSpPr>
            <a:spLocks noGrp="1"/>
          </p:cNvSpPr>
          <p:nvPr>
            <p:ph type="dt" sz="half" idx="10"/>
          </p:nvPr>
        </p:nvSpPr>
        <p:spPr/>
        <p:txBody>
          <a:bodyPr/>
          <a:lstStyle/>
          <a:p>
            <a:fld id="{67540F47-3F47-41B6-BF98-2DE0989F6CD7}" type="datetime1">
              <a:rPr lang="lt-LT" smtClean="0"/>
              <a:t>2021-10-05</a:t>
            </a:fld>
            <a:endParaRPr lang="lt-LT"/>
          </a:p>
        </p:txBody>
      </p:sp>
      <p:sp>
        <p:nvSpPr>
          <p:cNvPr id="5" name="Slide Number Placeholder 4"/>
          <p:cNvSpPr>
            <a:spLocks noGrp="1"/>
          </p:cNvSpPr>
          <p:nvPr>
            <p:ph type="sldNum" sz="quarter" idx="12"/>
          </p:nvPr>
        </p:nvSpPr>
        <p:spPr/>
        <p:txBody>
          <a:bodyPr/>
          <a:lstStyle/>
          <a:p>
            <a:fld id="{8D920CCC-B97E-474E-95CB-6D371ABDBAD5}" type="slidenum">
              <a:rPr lang="lt-LT" smtClean="0"/>
              <a:t>‹#›</a:t>
            </a:fld>
            <a:endParaRPr lang="lt-LT"/>
          </a:p>
        </p:txBody>
      </p:sp>
    </p:spTree>
    <p:extLst>
      <p:ext uri="{BB962C8B-B14F-4D97-AF65-F5344CB8AC3E}">
        <p14:creationId xmlns:p14="http://schemas.microsoft.com/office/powerpoint/2010/main" val="284270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13D10-6F98-4403-B830-97C0D3C26FBD}" type="datetime1">
              <a:rPr lang="lt-LT" smtClean="0"/>
              <a:t>2021-10-05</a:t>
            </a:fld>
            <a:endParaRPr lang="lt-LT"/>
          </a:p>
        </p:txBody>
      </p:sp>
      <p:sp>
        <p:nvSpPr>
          <p:cNvPr id="4" name="Slide Number Placeholder 3"/>
          <p:cNvSpPr>
            <a:spLocks noGrp="1"/>
          </p:cNvSpPr>
          <p:nvPr>
            <p:ph type="sldNum" sz="quarter" idx="12"/>
          </p:nvPr>
        </p:nvSpPr>
        <p:spPr/>
        <p:txBody>
          <a:bodyPr/>
          <a:lstStyle/>
          <a:p>
            <a:fld id="{8D920CCC-B97E-474E-95CB-6D371ABDBAD5}" type="slidenum">
              <a:rPr lang="lt-LT" smtClean="0"/>
              <a:t>‹#›</a:t>
            </a:fld>
            <a:endParaRPr lang="lt-LT"/>
          </a:p>
        </p:txBody>
      </p:sp>
    </p:spTree>
    <p:extLst>
      <p:ext uri="{BB962C8B-B14F-4D97-AF65-F5344CB8AC3E}">
        <p14:creationId xmlns:p14="http://schemas.microsoft.com/office/powerpoint/2010/main" val="338569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t-LT"/>
              <a:t>Spustelėję redaguokite stilių</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Redaguokite šablono teksto stilius</a:t>
            </a:r>
          </a:p>
        </p:txBody>
      </p:sp>
      <p:sp>
        <p:nvSpPr>
          <p:cNvPr id="5" name="Date Placeholder 4"/>
          <p:cNvSpPr>
            <a:spLocks noGrp="1"/>
          </p:cNvSpPr>
          <p:nvPr>
            <p:ph type="dt" sz="half" idx="10"/>
          </p:nvPr>
        </p:nvSpPr>
        <p:spPr/>
        <p:txBody>
          <a:bodyPr/>
          <a:lstStyle/>
          <a:p>
            <a:fld id="{88E7C8AC-1F5E-491B-925D-791D1137E48B}" type="datetime1">
              <a:rPr lang="lt-LT" smtClean="0"/>
              <a:t>2021-10-05</a:t>
            </a:fld>
            <a:endParaRPr lang="lt-LT"/>
          </a:p>
        </p:txBody>
      </p:sp>
      <p:sp>
        <p:nvSpPr>
          <p:cNvPr id="7" name="Slide Number Placeholder 6"/>
          <p:cNvSpPr>
            <a:spLocks noGrp="1"/>
          </p:cNvSpPr>
          <p:nvPr>
            <p:ph type="sldNum" sz="quarter" idx="12"/>
          </p:nvPr>
        </p:nvSpPr>
        <p:spPr/>
        <p:txBody>
          <a:bodyPr/>
          <a:lstStyle/>
          <a:p>
            <a:fld id="{8D920CCC-B97E-474E-95CB-6D371ABDBAD5}" type="slidenum">
              <a:rPr lang="lt-LT" smtClean="0"/>
              <a:t>‹#›</a:t>
            </a:fld>
            <a:endParaRPr lang="lt-LT"/>
          </a:p>
        </p:txBody>
      </p:sp>
    </p:spTree>
    <p:extLst>
      <p:ext uri="{BB962C8B-B14F-4D97-AF65-F5344CB8AC3E}">
        <p14:creationId xmlns:p14="http://schemas.microsoft.com/office/powerpoint/2010/main" val="197343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t-LT"/>
              <a:t>Spustelėję redaguokite stilių</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Redaguokite šablono teksto stilius</a:t>
            </a:r>
          </a:p>
        </p:txBody>
      </p:sp>
      <p:sp>
        <p:nvSpPr>
          <p:cNvPr id="5" name="Date Placeholder 4"/>
          <p:cNvSpPr>
            <a:spLocks noGrp="1"/>
          </p:cNvSpPr>
          <p:nvPr>
            <p:ph type="dt" sz="half" idx="10"/>
          </p:nvPr>
        </p:nvSpPr>
        <p:spPr/>
        <p:txBody>
          <a:bodyPr/>
          <a:lstStyle/>
          <a:p>
            <a:fld id="{716DD72D-FF20-4867-B9C0-96EE71AE8CBB}" type="datetime1">
              <a:rPr lang="lt-LT" smtClean="0"/>
              <a:t>2021-10-05</a:t>
            </a:fld>
            <a:endParaRPr lang="lt-LT"/>
          </a:p>
        </p:txBody>
      </p:sp>
      <p:sp>
        <p:nvSpPr>
          <p:cNvPr id="7" name="Slide Number Placeholder 6"/>
          <p:cNvSpPr>
            <a:spLocks noGrp="1"/>
          </p:cNvSpPr>
          <p:nvPr>
            <p:ph type="sldNum" sz="quarter" idx="12"/>
          </p:nvPr>
        </p:nvSpPr>
        <p:spPr/>
        <p:txBody>
          <a:bodyPr/>
          <a:lstStyle/>
          <a:p>
            <a:fld id="{8D920CCC-B97E-474E-95CB-6D371ABDBAD5}" type="slidenum">
              <a:rPr lang="lt-LT" smtClean="0"/>
              <a:t>‹#›</a:t>
            </a:fld>
            <a:endParaRPr lang="lt-LT"/>
          </a:p>
        </p:txBody>
      </p:sp>
    </p:spTree>
    <p:extLst>
      <p:ext uri="{BB962C8B-B14F-4D97-AF65-F5344CB8AC3E}">
        <p14:creationId xmlns:p14="http://schemas.microsoft.com/office/powerpoint/2010/main" val="370458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Isosceles Triangle 10"/>
          <p:cNvSpPr/>
          <p:nvPr userDrawn="1"/>
        </p:nvSpPr>
        <p:spPr>
          <a:xfrm rot="5400000">
            <a:off x="3455876" y="2286000"/>
            <a:ext cx="2232248" cy="9144000"/>
          </a:xfrm>
          <a:prstGeom prst="triangle">
            <a:avLst/>
          </a:prstGeom>
          <a:gradFill flip="none" rotWithShape="1">
            <a:gsLst>
              <a:gs pos="0">
                <a:schemeClr val="accent4">
                  <a:lumMod val="50000"/>
                </a:schemeClr>
              </a:gs>
              <a:gs pos="50000">
                <a:schemeClr val="accent4">
                  <a:lumMod val="75000"/>
                </a:schemeClr>
              </a:gs>
              <a:gs pos="100000">
                <a:schemeClr val="accent4">
                  <a:lumMod val="60000"/>
                  <a:lumOff val="40000"/>
                </a:schemeClr>
              </a:gs>
            </a:gsLst>
            <a:path path="circle">
              <a:fillToRect l="100000" t="100000"/>
            </a:path>
            <a:tileRect r="-100000" b="-100000"/>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Placeholder 1"/>
          <p:cNvSpPr>
            <a:spLocks noGrp="1"/>
          </p:cNvSpPr>
          <p:nvPr>
            <p:ph type="title"/>
          </p:nvPr>
        </p:nvSpPr>
        <p:spPr>
          <a:xfrm>
            <a:off x="457200" y="274638"/>
            <a:ext cx="6779096" cy="1143000"/>
          </a:xfrm>
          <a:prstGeom prst="rect">
            <a:avLst/>
          </a:prstGeom>
        </p:spPr>
        <p:txBody>
          <a:bodyPr vert="horz" lIns="91440" tIns="45720" rIns="91440" bIns="45720" rtlCol="0" anchor="ctr">
            <a:normAutofit/>
          </a:bodyPr>
          <a:lstStyle/>
          <a:p>
            <a:r>
              <a:rPr lang="lt-LT"/>
              <a:t>Spustelėję redaguokite stilių</a:t>
            </a:r>
            <a:endParaRPr lang="lt-L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4" name="Date Placeholder 3"/>
          <p:cNvSpPr>
            <a:spLocks noGrp="1"/>
          </p:cNvSpPr>
          <p:nvPr>
            <p:ph type="dt" sz="half" idx="2"/>
          </p:nvPr>
        </p:nvSpPr>
        <p:spPr>
          <a:xfrm>
            <a:off x="357691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DFDEA-72A4-4F3F-A4D4-A472977B0745}" type="datetime1">
              <a:rPr lang="lt-LT" smtClean="0"/>
              <a:t>2021-10-05</a:t>
            </a:fld>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20CCC-B97E-474E-95CB-6D371ABDBAD5}" type="slidenum">
              <a:rPr lang="lt-LT" smtClean="0"/>
              <a:t>‹#›</a:t>
            </a:fld>
            <a:endParaRPr lang="lt-LT"/>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24329" y="260648"/>
            <a:ext cx="1224136" cy="1347150"/>
          </a:xfrm>
          <a:prstGeom prst="rect">
            <a:avLst/>
          </a:prstGeom>
        </p:spPr>
      </p:pic>
      <p:cxnSp>
        <p:nvCxnSpPr>
          <p:cNvPr id="9" name="Straight Connector 8"/>
          <p:cNvCxnSpPr/>
          <p:nvPr userDrawn="1"/>
        </p:nvCxnSpPr>
        <p:spPr>
          <a:xfrm>
            <a:off x="395536" y="1607798"/>
            <a:ext cx="8352929"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121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kern="1200" cap="all" baseline="0">
          <a:solidFill>
            <a:schemeClr val="accent4">
              <a:lumMod val="50000"/>
            </a:schemeClr>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accent4">
              <a:lumMod val="50000"/>
            </a:schemeClr>
          </a:solidFill>
          <a:latin typeface="+mn-lt"/>
          <a:ea typeface="+mn-ea"/>
          <a:cs typeface="+mn-cs"/>
        </a:defRPr>
      </a:lvl4pPr>
      <a:lvl5pPr marL="2057400" indent="-228600" algn="just"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AA890-8F4C-410D-A9F2-03E376A56842}" type="datetime1">
              <a:rPr lang="lt-LT" smtClean="0"/>
              <a:t>2021-10-05</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31D2B-4212-4AAE-BB8B-9B192EC31692}" type="slidenum">
              <a:rPr lang="lt-LT" smtClean="0"/>
              <a:t>‹#›</a:t>
            </a:fld>
            <a:endParaRPr lang="lt-LT"/>
          </a:p>
        </p:txBody>
      </p:sp>
    </p:spTree>
    <p:extLst>
      <p:ext uri="{BB962C8B-B14F-4D97-AF65-F5344CB8AC3E}">
        <p14:creationId xmlns:p14="http://schemas.microsoft.com/office/powerpoint/2010/main" val="170176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pvaisnys@gmail.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416" y="1752600"/>
            <a:ext cx="8458200" cy="2514600"/>
          </a:xfrm>
        </p:spPr>
        <p:txBody>
          <a:bodyPr>
            <a:normAutofit fontScale="90000"/>
          </a:bodyPr>
          <a:lstStyle/>
          <a:p>
            <a:pPr algn="ctr"/>
            <a:br>
              <a:rPr lang="lt-LT"/>
            </a:br>
            <a:r>
              <a:rPr lang="lt-LT" sz="2700"/>
              <a:t> </a:t>
            </a:r>
            <a:r>
              <a:rPr lang="lt-LT" sz="2700" b="0" dirty="0">
                <a:solidFill>
                  <a:srgbClr val="7030A0"/>
                </a:solidFill>
              </a:rPr>
              <a:t>Investicijų Projektas ,,PASIRENGIMAS GALIMAI AVARIJAI BALTARUSIJOS BRANDUOLINĖJE ELEKTRINĖJE</a:t>
            </a:r>
            <a:r>
              <a:rPr lang="lt-LT" sz="2700" b="0">
                <a:solidFill>
                  <a:srgbClr val="7030A0"/>
                </a:solidFill>
              </a:rPr>
              <a:t>“ </a:t>
            </a:r>
            <a:br>
              <a:rPr lang="en-US" sz="2700" b="0">
                <a:solidFill>
                  <a:srgbClr val="7030A0"/>
                </a:solidFill>
              </a:rPr>
            </a:br>
            <a:br>
              <a:rPr lang="lt-LT" sz="2700">
                <a:solidFill>
                  <a:srgbClr val="7030A0"/>
                </a:solidFill>
              </a:rPr>
            </a:br>
            <a:r>
              <a:rPr lang="lt-LT" sz="3100" b="1">
                <a:solidFill>
                  <a:srgbClr val="002060"/>
                </a:solidFill>
                <a:latin typeface="+mj-lt"/>
                <a:cs typeface="Times New Roman" panose="02020603050405020304" pitchFamily="18" charset="0"/>
              </a:rPr>
              <a:t>Europos </a:t>
            </a:r>
            <a:r>
              <a:rPr lang="lt-LT" sz="3100" b="1" dirty="0">
                <a:solidFill>
                  <a:srgbClr val="002060"/>
                </a:solidFill>
                <a:latin typeface="+mj-lt"/>
                <a:cs typeface="Times New Roman" panose="02020603050405020304" pitchFamily="18" charset="0"/>
              </a:rPr>
              <a:t>Sąjungos šalių pasirengimo branduolinėms ir </a:t>
            </a:r>
            <a:r>
              <a:rPr lang="lt-LT" sz="3100" b="1">
                <a:solidFill>
                  <a:srgbClr val="002060"/>
                </a:solidFill>
                <a:latin typeface="+mj-lt"/>
                <a:cs typeface="Times New Roman" panose="02020603050405020304" pitchFamily="18" charset="0"/>
              </a:rPr>
              <a:t>radiologinėms avarijoms </a:t>
            </a:r>
            <a:br>
              <a:rPr lang="lt-LT" sz="3100" b="1" dirty="0">
                <a:solidFill>
                  <a:srgbClr val="002060"/>
                </a:solidFill>
                <a:latin typeface="+mj-lt"/>
                <a:cs typeface="Times New Roman" panose="02020603050405020304" pitchFamily="18" charset="0"/>
              </a:rPr>
            </a:br>
            <a:r>
              <a:rPr lang="lt-LT" sz="3100" b="1">
                <a:solidFill>
                  <a:srgbClr val="002060"/>
                </a:solidFill>
                <a:latin typeface="+mj-lt"/>
                <a:cs typeface="Times New Roman" panose="02020603050405020304" pitchFamily="18" charset="0"/>
              </a:rPr>
              <a:t>lygio analizė</a:t>
            </a:r>
            <a:r>
              <a:rPr lang="en-US" sz="3100" b="1">
                <a:solidFill>
                  <a:srgbClr val="002060"/>
                </a:solidFill>
                <a:latin typeface="+mj-lt"/>
                <a:cs typeface="Times New Roman" panose="02020603050405020304" pitchFamily="18" charset="0"/>
              </a:rPr>
              <a:t>. I</a:t>
            </a:r>
            <a:r>
              <a:rPr lang="lt-LT" sz="3100" b="1">
                <a:solidFill>
                  <a:srgbClr val="002060"/>
                </a:solidFill>
                <a:latin typeface="+mj-lt"/>
                <a:cs typeface="Times New Roman" panose="02020603050405020304" pitchFamily="18" charset="0"/>
              </a:rPr>
              <a:t>ŠVADOS IR REKOMENDACIJOS</a:t>
            </a:r>
            <a:br>
              <a:rPr lang="en-US" sz="4000" dirty="0"/>
            </a:br>
            <a:endParaRPr lang="lt-LT" sz="4000" dirty="0"/>
          </a:p>
        </p:txBody>
      </p:sp>
      <p:pic>
        <p:nvPicPr>
          <p:cNvPr id="4" name="Paveikslėlis 3">
            <a:extLst>
              <a:ext uri="{FF2B5EF4-FFF2-40B4-BE49-F238E27FC236}">
                <a16:creationId xmlns:a16="http://schemas.microsoft.com/office/drawing/2014/main" id="{3706E439-54C8-4299-935A-A7C1E1A015C2}"/>
              </a:ext>
            </a:extLst>
          </p:cNvPr>
          <p:cNvPicPr>
            <a:picLocks noChangeAspect="1"/>
          </p:cNvPicPr>
          <p:nvPr/>
        </p:nvPicPr>
        <p:blipFill>
          <a:blip r:embed="rId2"/>
          <a:stretch>
            <a:fillRect/>
          </a:stretch>
        </p:blipFill>
        <p:spPr>
          <a:xfrm>
            <a:off x="4343400" y="345489"/>
            <a:ext cx="1185582" cy="1131384"/>
          </a:xfrm>
          <a:prstGeom prst="rect">
            <a:avLst/>
          </a:prstGeom>
        </p:spPr>
      </p:pic>
      <p:pic>
        <p:nvPicPr>
          <p:cNvPr id="5" name="Paveikslėlis 4">
            <a:extLst>
              <a:ext uri="{FF2B5EF4-FFF2-40B4-BE49-F238E27FC236}">
                <a16:creationId xmlns:a16="http://schemas.microsoft.com/office/drawing/2014/main" id="{E88DEB42-F312-4728-8EA4-3D53255B2BA3}"/>
              </a:ext>
            </a:extLst>
          </p:cNvPr>
          <p:cNvPicPr>
            <a:picLocks noChangeAspect="1"/>
          </p:cNvPicPr>
          <p:nvPr/>
        </p:nvPicPr>
        <p:blipFill>
          <a:blip r:embed="rId3"/>
          <a:stretch>
            <a:fillRect/>
          </a:stretch>
        </p:blipFill>
        <p:spPr>
          <a:xfrm>
            <a:off x="838200" y="381000"/>
            <a:ext cx="1704692" cy="1095873"/>
          </a:xfrm>
          <a:prstGeom prst="rect">
            <a:avLst/>
          </a:prstGeom>
        </p:spPr>
      </p:pic>
      <p:pic>
        <p:nvPicPr>
          <p:cNvPr id="6" name="Picture 5">
            <a:extLst>
              <a:ext uri="{FF2B5EF4-FFF2-40B4-BE49-F238E27FC236}">
                <a16:creationId xmlns:a16="http://schemas.microsoft.com/office/drawing/2014/main" id="{B20FE398-1599-4F20-8005-CEC4CAA91B09}"/>
              </a:ext>
            </a:extLst>
          </p:cNvPr>
          <p:cNvPicPr/>
          <p:nvPr/>
        </p:nvPicPr>
        <p:blipFill>
          <a:blip r:embed="rId4"/>
          <a:stretch>
            <a:fillRect/>
          </a:stretch>
        </p:blipFill>
        <p:spPr>
          <a:xfrm>
            <a:off x="6057900" y="4419600"/>
            <a:ext cx="2476500" cy="1990212"/>
          </a:xfrm>
          <a:prstGeom prst="rect">
            <a:avLst/>
          </a:prstGeom>
        </p:spPr>
      </p:pic>
      <p:sp>
        <p:nvSpPr>
          <p:cNvPr id="7" name="TextBox 6">
            <a:extLst>
              <a:ext uri="{FF2B5EF4-FFF2-40B4-BE49-F238E27FC236}">
                <a16:creationId xmlns:a16="http://schemas.microsoft.com/office/drawing/2014/main" id="{1BA45758-CA20-430B-AA4B-2D05FD5C39E3}"/>
              </a:ext>
            </a:extLst>
          </p:cNvPr>
          <p:cNvSpPr txBox="1"/>
          <p:nvPr/>
        </p:nvSpPr>
        <p:spPr>
          <a:xfrm>
            <a:off x="171450" y="6019800"/>
            <a:ext cx="2895600" cy="984885"/>
          </a:xfrm>
          <a:prstGeom prst="rect">
            <a:avLst/>
          </a:prstGeom>
          <a:noFill/>
        </p:spPr>
        <p:txBody>
          <a:bodyPr wrap="square" rtlCol="0">
            <a:spAutoFit/>
          </a:bodyPr>
          <a:lstStyle/>
          <a:p>
            <a:r>
              <a:rPr lang="lt-LT" sz="2000" dirty="0">
                <a:solidFill>
                  <a:schemeClr val="bg1"/>
                </a:solidFill>
                <a:latin typeface="Arial" panose="020B0604020202020204" pitchFamily="34" charset="0"/>
                <a:cs typeface="Arial" panose="020B0604020202020204" pitchFamily="34" charset="0"/>
              </a:rPr>
              <a:t>Povilas Vaišnys</a:t>
            </a:r>
          </a:p>
          <a:p>
            <a:r>
              <a:rPr lang="nl-NL" sz="2000">
                <a:solidFill>
                  <a:schemeClr val="bg1"/>
                </a:solidFill>
                <a:latin typeface="Arial" panose="020B0604020202020204" pitchFamily="34" charset="0"/>
                <a:cs typeface="Arial" panose="020B0604020202020204" pitchFamily="34" charset="0"/>
              </a:rPr>
              <a:t>2021 10 07, </a:t>
            </a:r>
            <a:r>
              <a:rPr lang="lt-LT" sz="2000" dirty="0">
                <a:solidFill>
                  <a:schemeClr val="bg1"/>
                </a:solidFill>
                <a:latin typeface="Arial" panose="020B0604020202020204" pitchFamily="34" charset="0"/>
                <a:cs typeface="Arial" panose="020B0604020202020204" pitchFamily="34" charset="0"/>
              </a:rPr>
              <a:t>Vilnius</a:t>
            </a:r>
          </a:p>
          <a:p>
            <a:endParaRPr lang="lt-LT" dirty="0"/>
          </a:p>
        </p:txBody>
      </p:sp>
      <p:sp>
        <p:nvSpPr>
          <p:cNvPr id="3" name="Slide Number Placeholder 2"/>
          <p:cNvSpPr>
            <a:spLocks noGrp="1"/>
          </p:cNvSpPr>
          <p:nvPr>
            <p:ph type="sldNum" sz="quarter" idx="12"/>
          </p:nvPr>
        </p:nvSpPr>
        <p:spPr/>
        <p:txBody>
          <a:bodyPr/>
          <a:lstStyle/>
          <a:p>
            <a:fld id="{8D920CCC-B97E-474E-95CB-6D371ABDBAD5}" type="slidenum">
              <a:rPr lang="lt-LT" smtClean="0"/>
              <a:t>1</a:t>
            </a:fld>
            <a:endParaRPr lang="lt-LT"/>
          </a:p>
        </p:txBody>
      </p:sp>
    </p:spTree>
    <p:extLst>
      <p:ext uri="{BB962C8B-B14F-4D97-AF65-F5344CB8AC3E}">
        <p14:creationId xmlns:p14="http://schemas.microsoft.com/office/powerpoint/2010/main" val="2293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FC9D-8984-4A0D-ABC4-0D17EE8B4175}"/>
              </a:ext>
            </a:extLst>
          </p:cNvPr>
          <p:cNvSpPr>
            <a:spLocks noGrp="1"/>
          </p:cNvSpPr>
          <p:nvPr>
            <p:ph type="title"/>
          </p:nvPr>
        </p:nvSpPr>
        <p:spPr>
          <a:xfrm>
            <a:off x="485775" y="381000"/>
            <a:ext cx="6779096" cy="1371600"/>
          </a:xfrm>
        </p:spPr>
        <p:txBody>
          <a:bodyPr>
            <a:noAutofit/>
          </a:bodyPr>
          <a:lstStyle/>
          <a:p>
            <a:pPr algn="ctr"/>
            <a:r>
              <a:rPr lang="lt-LT" sz="2400" dirty="0">
                <a:latin typeface="Times New Roman" panose="02020603050405020304" pitchFamily="18" charset="0"/>
                <a:cs typeface="Times New Roman" panose="02020603050405020304" pitchFamily="18" charset="0"/>
              </a:rPr>
              <a:t>Dvišalis </a:t>
            </a:r>
            <a:r>
              <a:rPr lang="lt-LT" sz="2400" dirty="0" err="1">
                <a:latin typeface="Times New Roman" panose="02020603050405020304" pitchFamily="18" charset="0"/>
                <a:cs typeface="Times New Roman" panose="02020603050405020304" pitchFamily="18" charset="0"/>
              </a:rPr>
              <a:t>ben</a:t>
            </a:r>
            <a:r>
              <a:rPr lang="en-US" sz="2400" dirty="0">
                <a:latin typeface="Times New Roman" panose="02020603050405020304" pitchFamily="18" charset="0"/>
                <a:cs typeface="Times New Roman" panose="02020603050405020304" pitchFamily="18" charset="0"/>
              </a:rPr>
              <a:t>d</a:t>
            </a:r>
            <a:r>
              <a:rPr lang="lt-LT" sz="2400" dirty="0" err="1">
                <a:latin typeface="Times New Roman" panose="02020603050405020304" pitchFamily="18" charset="0"/>
                <a:cs typeface="Times New Roman" panose="02020603050405020304" pitchFamily="18" charset="0"/>
              </a:rPr>
              <a:t>radarbiavimas</a:t>
            </a:r>
            <a:r>
              <a:rPr lang="lt-LT" sz="2400" dirty="0">
                <a:latin typeface="Times New Roman" panose="02020603050405020304" pitchFamily="18" charset="0"/>
                <a:cs typeface="Times New Roman" panose="02020603050405020304" pitchFamily="18" charset="0"/>
              </a:rPr>
              <a:t> avarinės</a:t>
            </a:r>
            <a:r>
              <a:rPr lang="en-US" sz="2400" dirty="0">
                <a:latin typeface="Times New Roman" panose="02020603050405020304" pitchFamily="18" charset="0"/>
                <a:cs typeface="Times New Roman" panose="02020603050405020304" pitchFamily="18" charset="0"/>
              </a:rPr>
              <a:t> </a:t>
            </a:r>
            <a:r>
              <a:rPr lang="lt-LT" sz="2400" dirty="0">
                <a:latin typeface="Times New Roman" panose="02020603050405020304" pitchFamily="18" charset="0"/>
                <a:cs typeface="Times New Roman" panose="02020603050405020304" pitchFamily="18" charset="0"/>
              </a:rPr>
              <a:t>parengties ir reagavimo srityje</a:t>
            </a:r>
            <a:r>
              <a:rPr lang="en-US" sz="2400" dirty="0">
                <a:latin typeface="Times New Roman" panose="02020603050405020304" pitchFamily="18" charset="0"/>
                <a:cs typeface="Times New Roman" panose="02020603050405020304" pitchFamily="18" charset="0"/>
              </a:rPr>
              <a:t> (cross-border arrangements)</a:t>
            </a:r>
            <a:br>
              <a:rPr lang="ru-RU" sz="2400" dirty="0">
                <a:latin typeface="Times New Roman" panose="02020603050405020304" pitchFamily="18" charset="0"/>
                <a:cs typeface="Times New Roman" panose="02020603050405020304" pitchFamily="18" charset="0"/>
              </a:rPr>
            </a:br>
            <a:endParaRPr lang="lt-LT"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A8AA44-2268-4E5A-9F7D-096F48AB3918}"/>
              </a:ext>
            </a:extLst>
          </p:cNvPr>
          <p:cNvSpPr>
            <a:spLocks noGrp="1"/>
          </p:cNvSpPr>
          <p:nvPr>
            <p:ph idx="1"/>
          </p:nvPr>
        </p:nvSpPr>
        <p:spPr>
          <a:xfrm>
            <a:off x="457200" y="1828800"/>
            <a:ext cx="8229600" cy="3733800"/>
          </a:xfrm>
        </p:spPr>
        <p:txBody>
          <a:bodyPr>
            <a:normAutofit/>
          </a:bodyPr>
          <a:lstStyle/>
          <a:p>
            <a:pPr defTabSz="365760">
              <a:spcAft>
                <a:spcPts val="600"/>
              </a:spcAft>
            </a:pPr>
            <a:r>
              <a:rPr lang="lt-LT" sz="2000" dirty="0">
                <a:solidFill>
                  <a:srgbClr val="17416F"/>
                </a:solidFill>
                <a:latin typeface="Times New Roman" panose="02020603050405020304" pitchFamily="18" charset="0"/>
                <a:cs typeface="Times New Roman" panose="02020603050405020304" pitchFamily="18" charset="0"/>
              </a:rPr>
              <a:t>Dvišalio bendradarbiavimo aspektai:</a:t>
            </a:r>
            <a:endParaRPr lang="nl-NL" sz="2000" dirty="0">
              <a:solidFill>
                <a:srgbClr val="17416F"/>
              </a:solidFill>
              <a:latin typeface="Times New Roman" panose="02020603050405020304" pitchFamily="18" charset="0"/>
              <a:cs typeface="Times New Roman" panose="02020603050405020304" pitchFamily="18" charset="0"/>
            </a:endParaRPr>
          </a:p>
          <a:p>
            <a:pPr lvl="1" defTabSz="365760"/>
            <a:r>
              <a:rPr lang="lt-LT" sz="1800" dirty="0">
                <a:solidFill>
                  <a:srgbClr val="17416F"/>
                </a:solidFill>
                <a:latin typeface="Times New Roman" panose="02020603050405020304" pitchFamily="18" charset="0"/>
                <a:cs typeface="Times New Roman" panose="02020603050405020304" pitchFamily="18" charset="0"/>
              </a:rPr>
              <a:t>savalaikis tiesioginis įspėjimas apie avariją leidžia kaimyninėms valstybėms laiku suaktyvinti savo apsaugomųjų veiksmų  mechanizmus;</a:t>
            </a:r>
          </a:p>
          <a:p>
            <a:pPr lvl="1" defTabSz="365760"/>
            <a:r>
              <a:rPr lang="lt-LT" sz="1800" dirty="0">
                <a:solidFill>
                  <a:srgbClr val="17416F"/>
                </a:solidFill>
                <a:latin typeface="Times New Roman" panose="02020603050405020304" pitchFamily="18" charset="0"/>
                <a:cs typeface="Times New Roman" panose="02020603050405020304" pitchFamily="18" charset="0"/>
              </a:rPr>
              <a:t>savalaikė ir išsami informacija - apsaugomųjų veiksmų efektyvumas;</a:t>
            </a:r>
          </a:p>
          <a:p>
            <a:pPr lvl="1" defTabSz="365760"/>
            <a:r>
              <a:rPr lang="lt-LT" sz="1800" dirty="0">
                <a:solidFill>
                  <a:srgbClr val="17416F"/>
                </a:solidFill>
                <a:latin typeface="Times New Roman" panose="02020603050405020304" pitchFamily="18" charset="0"/>
                <a:cs typeface="Times New Roman" panose="02020603050405020304" pitchFamily="18" charset="0"/>
              </a:rPr>
              <a:t>galimybė sekti reaktoriaus stovį ir jo pasikeitimus</a:t>
            </a:r>
            <a:r>
              <a:rPr lang="en-US" sz="1800" dirty="0">
                <a:solidFill>
                  <a:srgbClr val="17416F"/>
                </a:solidFill>
                <a:latin typeface="Times New Roman" panose="02020603050405020304" pitchFamily="18" charset="0"/>
                <a:cs typeface="Times New Roman" panose="02020603050405020304" pitchFamily="18" charset="0"/>
              </a:rPr>
              <a:t>.</a:t>
            </a:r>
            <a:endParaRPr lang="lt-LT" sz="1800" dirty="0">
              <a:solidFill>
                <a:srgbClr val="17416F"/>
              </a:solidFill>
              <a:latin typeface="Times New Roman" panose="02020603050405020304" pitchFamily="18" charset="0"/>
              <a:cs typeface="Times New Roman" panose="02020603050405020304" pitchFamily="18" charset="0"/>
            </a:endParaRPr>
          </a:p>
          <a:p>
            <a:pPr defTabSz="365760">
              <a:spcAft>
                <a:spcPts val="600"/>
              </a:spcAft>
            </a:pPr>
            <a:r>
              <a:rPr lang="lt-LT" sz="2000" dirty="0">
                <a:solidFill>
                  <a:srgbClr val="17416F"/>
                </a:solidFill>
                <a:latin typeface="Times New Roman" panose="02020603050405020304" pitchFamily="18" charset="0"/>
                <a:cs typeface="Times New Roman" panose="02020603050405020304" pitchFamily="18" charset="0"/>
              </a:rPr>
              <a:t>Viena</a:t>
            </a:r>
            <a:r>
              <a:rPr lang="en-US" sz="2000" dirty="0">
                <a:solidFill>
                  <a:srgbClr val="17416F"/>
                </a:solidFill>
                <a:latin typeface="Times New Roman" panose="02020603050405020304" pitchFamily="18" charset="0"/>
                <a:cs typeface="Times New Roman" panose="02020603050405020304" pitchFamily="18" charset="0"/>
              </a:rPr>
              <a:t> </a:t>
            </a:r>
            <a:r>
              <a:rPr lang="lt-LT" sz="2000" dirty="0">
                <a:solidFill>
                  <a:srgbClr val="17416F"/>
                </a:solidFill>
                <a:latin typeface="Times New Roman" panose="02020603050405020304" pitchFamily="18" charset="0"/>
                <a:cs typeface="Times New Roman" panose="02020603050405020304" pitchFamily="18" charset="0"/>
              </a:rPr>
              <a:t>iš prioritetinių avarinio planavimo ir reagavimo </a:t>
            </a:r>
            <a:r>
              <a:rPr lang="en-US" sz="2000" dirty="0" err="1">
                <a:solidFill>
                  <a:srgbClr val="17416F"/>
                </a:solidFill>
                <a:latin typeface="Times New Roman" panose="02020603050405020304" pitchFamily="18" charset="0"/>
                <a:cs typeface="Times New Roman" panose="02020603050405020304" pitchFamily="18" charset="0"/>
              </a:rPr>
              <a:t>sri</a:t>
            </a:r>
            <a:r>
              <a:rPr lang="lt-LT" sz="2000" dirty="0" err="1">
                <a:solidFill>
                  <a:srgbClr val="17416F"/>
                </a:solidFill>
                <a:latin typeface="Times New Roman" panose="02020603050405020304" pitchFamily="18" charset="0"/>
                <a:cs typeface="Times New Roman" panose="02020603050405020304" pitchFamily="18" charset="0"/>
              </a:rPr>
              <a:t>čių</a:t>
            </a:r>
            <a:r>
              <a:rPr lang="lt-LT" sz="2000" dirty="0">
                <a:solidFill>
                  <a:srgbClr val="17416F"/>
                </a:solidFill>
                <a:latin typeface="Times New Roman" panose="02020603050405020304" pitchFamily="18" charset="0"/>
                <a:cs typeface="Times New Roman" panose="02020603050405020304" pitchFamily="18" charset="0"/>
              </a:rPr>
              <a:t> (ENER ataskaitos išvados);</a:t>
            </a:r>
          </a:p>
          <a:p>
            <a:pPr defTabSz="365760">
              <a:spcAft>
                <a:spcPts val="600"/>
              </a:spcAft>
            </a:pPr>
            <a:r>
              <a:rPr lang="lt-LT" sz="2000" dirty="0">
                <a:solidFill>
                  <a:srgbClr val="17416F"/>
                </a:solidFill>
                <a:latin typeface="Times New Roman" panose="02020603050405020304" pitchFamily="18" charset="0"/>
                <a:cs typeface="Times New Roman" panose="02020603050405020304" pitchFamily="18" charset="0"/>
              </a:rPr>
              <a:t>Būtinybė pagerinti dvišalį bendradarbiavimą su Rusija ir Baltarusija (ENER ataskaitos išvados);</a:t>
            </a:r>
          </a:p>
          <a:p>
            <a:pPr defTabSz="365760">
              <a:spcAft>
                <a:spcPts val="600"/>
              </a:spcAft>
            </a:pPr>
            <a:r>
              <a:rPr lang="lt-LT" sz="2000" dirty="0">
                <a:solidFill>
                  <a:srgbClr val="17416F"/>
                </a:solidFill>
                <a:latin typeface="Times New Roman" panose="02020603050405020304" pitchFamily="18" charset="0"/>
                <a:cs typeface="Times New Roman" panose="02020603050405020304" pitchFamily="18" charset="0"/>
              </a:rPr>
              <a:t>Europinė patirtis.</a:t>
            </a:r>
            <a:endParaRPr lang="ru-RU" sz="2000" dirty="0">
              <a:solidFill>
                <a:srgbClr val="17416F"/>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D920CCC-B97E-474E-95CB-6D371ABDBAD5}" type="slidenum">
              <a:rPr lang="lt-LT" smtClean="0"/>
              <a:t>10</a:t>
            </a:fld>
            <a:endParaRPr lang="lt-LT"/>
          </a:p>
        </p:txBody>
      </p:sp>
    </p:spTree>
    <p:extLst>
      <p:ext uri="{BB962C8B-B14F-4D97-AF65-F5344CB8AC3E}">
        <p14:creationId xmlns:p14="http://schemas.microsoft.com/office/powerpoint/2010/main" val="227500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4F44-C79A-4D4D-B1B1-14DEE65FFCF2}"/>
              </a:ext>
            </a:extLst>
          </p:cNvPr>
          <p:cNvSpPr>
            <a:spLocks noGrp="1"/>
          </p:cNvSpPr>
          <p:nvPr>
            <p:ph type="title"/>
          </p:nvPr>
        </p:nvSpPr>
        <p:spPr>
          <a:xfrm>
            <a:off x="457200" y="274638"/>
            <a:ext cx="6779096" cy="1143000"/>
          </a:xfrm>
        </p:spPr>
        <p:txBody>
          <a:bodyPr anchor="ctr">
            <a:normAutofit/>
          </a:bodyPr>
          <a:lstStyle/>
          <a:p>
            <a:pPr algn="ctr">
              <a:lnSpc>
                <a:spcPct val="90000"/>
              </a:lnSpc>
            </a:pPr>
            <a:r>
              <a:rPr lang="lt-LT" sz="2400" dirty="0">
                <a:latin typeface="Times New Roman" panose="02020603050405020304" pitchFamily="18" charset="0"/>
                <a:cs typeface="Times New Roman" panose="02020603050405020304" pitchFamily="18" charset="0"/>
              </a:rPr>
              <a:t>Austrijos-Čekijos dvišalis bendradarbiavimas</a:t>
            </a:r>
            <a:br>
              <a:rPr lang="ru-RU" sz="2400" dirty="0"/>
            </a:br>
            <a:endParaRPr lang="lt-LT" sz="2400" dirty="0"/>
          </a:p>
        </p:txBody>
      </p:sp>
      <p:pic>
        <p:nvPicPr>
          <p:cNvPr id="6" name="Picture 5">
            <a:extLst>
              <a:ext uri="{FF2B5EF4-FFF2-40B4-BE49-F238E27FC236}">
                <a16:creationId xmlns:a16="http://schemas.microsoft.com/office/drawing/2014/main" id="{8F0FEB5A-F925-4CCF-8E77-7476358804ED}"/>
              </a:ext>
            </a:extLst>
          </p:cNvPr>
          <p:cNvPicPr/>
          <p:nvPr/>
        </p:nvPicPr>
        <p:blipFill>
          <a:blip r:embed="rId2"/>
          <a:stretch>
            <a:fillRect/>
          </a:stretch>
        </p:blipFill>
        <p:spPr>
          <a:xfrm>
            <a:off x="304800" y="1752600"/>
            <a:ext cx="4074183" cy="3611562"/>
          </a:xfrm>
          <a:prstGeom prst="rect">
            <a:avLst/>
          </a:prstGeom>
        </p:spPr>
      </p:pic>
      <p:sp>
        <p:nvSpPr>
          <p:cNvPr id="3" name="Slide Number Placeholder 2"/>
          <p:cNvSpPr>
            <a:spLocks noGrp="1"/>
          </p:cNvSpPr>
          <p:nvPr>
            <p:ph type="sldNum" sz="quarter" idx="12"/>
          </p:nvPr>
        </p:nvSpPr>
        <p:spPr/>
        <p:txBody>
          <a:bodyPr/>
          <a:lstStyle/>
          <a:p>
            <a:fld id="{8D920CCC-B97E-474E-95CB-6D371ABDBAD5}" type="slidenum">
              <a:rPr lang="lt-LT" smtClean="0">
                <a:solidFill>
                  <a:prstClr val="black">
                    <a:tint val="75000"/>
                  </a:prstClr>
                </a:solidFill>
              </a:rPr>
              <a:pPr/>
              <a:t>11</a:t>
            </a:fld>
            <a:endParaRPr lang="lt-LT">
              <a:solidFill>
                <a:prstClr val="black">
                  <a:tint val="75000"/>
                </a:prstClr>
              </a:solidFill>
            </a:endParaRPr>
          </a:p>
        </p:txBody>
      </p:sp>
      <p:pic>
        <p:nvPicPr>
          <p:cNvPr id="5" name="Content Placeholder 4" descr="Table&#10;&#10;Description automatically generated">
            <a:extLst>
              <a:ext uri="{FF2B5EF4-FFF2-40B4-BE49-F238E27FC236}">
                <a16:creationId xmlns:a16="http://schemas.microsoft.com/office/drawing/2014/main" id="{3B49D30F-5FFA-43BA-AFAE-C21109E222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8983" y="1981200"/>
            <a:ext cx="4577583" cy="3124200"/>
          </a:xfrm>
          <a:noFill/>
        </p:spPr>
      </p:pic>
    </p:spTree>
    <p:extLst>
      <p:ext uri="{BB962C8B-B14F-4D97-AF65-F5344CB8AC3E}">
        <p14:creationId xmlns:p14="http://schemas.microsoft.com/office/powerpoint/2010/main" val="42296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0702-D195-40A3-9CDE-F0F063FBB361}"/>
              </a:ext>
            </a:extLst>
          </p:cNvPr>
          <p:cNvSpPr>
            <a:spLocks noGrp="1"/>
          </p:cNvSpPr>
          <p:nvPr>
            <p:ph type="title"/>
          </p:nvPr>
        </p:nvSpPr>
        <p:spPr>
          <a:xfrm>
            <a:off x="457200" y="504825"/>
            <a:ext cx="6779096" cy="1143000"/>
          </a:xfrm>
        </p:spPr>
        <p:txBody>
          <a:bodyPr anchor="ctr">
            <a:normAutofit fontScale="90000"/>
          </a:bodyPr>
          <a:lstStyle/>
          <a:p>
            <a:pPr algn="ctr">
              <a:lnSpc>
                <a:spcPct val="90000"/>
              </a:lnSpc>
            </a:pPr>
            <a:r>
              <a:rPr lang="lt-LT" sz="3200" dirty="0">
                <a:latin typeface="Times New Roman" panose="02020603050405020304" pitchFamily="18" charset="0"/>
                <a:cs typeface="Times New Roman" panose="02020603050405020304" pitchFamily="18" charset="0"/>
              </a:rPr>
              <a:t>Medicininė pagalba ir specializuotas gydymas</a:t>
            </a:r>
            <a:br>
              <a:rPr lang="ru-RU" sz="2400" dirty="0">
                <a:latin typeface="Times New Roman" panose="02020603050405020304" pitchFamily="18" charset="0"/>
                <a:cs typeface="Times New Roman" panose="02020603050405020304" pitchFamily="18" charset="0"/>
              </a:rPr>
            </a:br>
            <a:endParaRPr lang="lt-LT" sz="2400" dirty="0">
              <a:latin typeface="Times New Roman" panose="02020603050405020304" pitchFamily="18" charset="0"/>
              <a:cs typeface="Times New Roman" panose="02020603050405020304" pitchFamily="18" charset="0"/>
            </a:endParaRP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69B3896A-2624-47B3-B571-BD942D4743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915537"/>
            <a:ext cx="6553200" cy="3581400"/>
          </a:xfrm>
          <a:noFill/>
        </p:spPr>
      </p:pic>
      <p:sp>
        <p:nvSpPr>
          <p:cNvPr id="3" name="Slide Number Placeholder 2"/>
          <p:cNvSpPr>
            <a:spLocks noGrp="1"/>
          </p:cNvSpPr>
          <p:nvPr>
            <p:ph type="sldNum" sz="quarter" idx="12"/>
          </p:nvPr>
        </p:nvSpPr>
        <p:spPr/>
        <p:txBody>
          <a:bodyPr/>
          <a:lstStyle/>
          <a:p>
            <a:fld id="{8D920CCC-B97E-474E-95CB-6D371ABDBAD5}" type="slidenum">
              <a:rPr lang="lt-LT" smtClean="0"/>
              <a:t>12</a:t>
            </a:fld>
            <a:endParaRPr lang="lt-LT"/>
          </a:p>
        </p:txBody>
      </p:sp>
      <p:sp>
        <p:nvSpPr>
          <p:cNvPr id="4" name="TextBox 3"/>
          <p:cNvSpPr txBox="1"/>
          <p:nvPr/>
        </p:nvSpPr>
        <p:spPr>
          <a:xfrm>
            <a:off x="7086600" y="3276600"/>
            <a:ext cx="1676400" cy="830997"/>
          </a:xfrm>
          <a:prstGeom prst="rect">
            <a:avLst/>
          </a:prstGeom>
          <a:noFill/>
        </p:spPr>
        <p:txBody>
          <a:bodyPr wrap="square" rtlCol="0">
            <a:spAutoFit/>
          </a:bodyPr>
          <a:lstStyle/>
          <a:p>
            <a:r>
              <a:rPr lang="lt-LT" sz="1200" b="1">
                <a:solidFill>
                  <a:srgbClr val="002060"/>
                </a:solidFill>
                <a:latin typeface="Times New Roman" panose="02020603050405020304" pitchFamily="18" charset="0"/>
                <a:cs typeface="Times New Roman" panose="02020603050405020304" pitchFamily="18" charset="0"/>
              </a:rPr>
              <a:t>Medicininio personalo paruošimas ir medicininės įrangos rezervas SAVPZ. </a:t>
            </a:r>
            <a:endParaRPr lang="en-GB" sz="12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90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8307-10FB-42CE-B1C3-FC226AAC689F}"/>
              </a:ext>
            </a:extLst>
          </p:cNvPr>
          <p:cNvSpPr>
            <a:spLocks noGrp="1"/>
          </p:cNvSpPr>
          <p:nvPr>
            <p:ph type="title"/>
          </p:nvPr>
        </p:nvSpPr>
        <p:spPr>
          <a:xfrm>
            <a:off x="457200" y="274638"/>
            <a:ext cx="7162800" cy="1020762"/>
          </a:xfrm>
        </p:spPr>
        <p:txBody>
          <a:bodyPr>
            <a:noAutofit/>
          </a:bodyPr>
          <a:lstStyle/>
          <a:p>
            <a:pPr algn="ctr"/>
            <a:r>
              <a:rPr lang="lt-LT" sz="2400">
                <a:latin typeface="Times New Roman" panose="02020603050405020304" pitchFamily="18" charset="0"/>
                <a:cs typeface="Times New Roman" panose="02020603050405020304" pitchFamily="18" charset="0"/>
              </a:rPr>
              <a:t>Techninės pagalbos priemonės priimant avarinio reagavimo sprendimus </a:t>
            </a:r>
            <a:endParaRPr lang="lt-LT"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4FC20B6-F81F-4B37-AB88-98FE2A52BF91}"/>
              </a:ext>
            </a:extLst>
          </p:cNvPr>
          <p:cNvSpPr>
            <a:spLocks noGrp="1"/>
          </p:cNvSpPr>
          <p:nvPr>
            <p:ph idx="1"/>
          </p:nvPr>
        </p:nvSpPr>
        <p:spPr>
          <a:xfrm>
            <a:off x="457200" y="1905000"/>
            <a:ext cx="8229600" cy="3581400"/>
          </a:xfrm>
        </p:spPr>
        <p:txBody>
          <a:bodyPr>
            <a:normAutofit/>
          </a:bodyPr>
          <a:lstStyle/>
          <a:p>
            <a:pPr>
              <a:buFont typeface="Wingdings" panose="05000000000000000000" pitchFamily="2" charset="2"/>
              <a:buChar char="Ø"/>
            </a:pPr>
            <a:r>
              <a:rPr lang="lt-LT" sz="1800" dirty="0">
                <a:solidFill>
                  <a:srgbClr val="002060"/>
                </a:solidFill>
                <a:latin typeface="Times New Roman" panose="02020603050405020304" pitchFamily="18" charset="0"/>
                <a:cs typeface="Times New Roman" panose="02020603050405020304" pitchFamily="18" charset="0"/>
              </a:rPr>
              <a:t>Dauguma Europos šalių turi galimybes įvertinti  radioaktyvių medžiagų sklaidą atmosferoje ir atlikti gautosios  dozės įvertinimus;</a:t>
            </a:r>
          </a:p>
          <a:p>
            <a:pPr>
              <a:buFont typeface="Wingdings" panose="05000000000000000000" pitchFamily="2" charset="2"/>
              <a:buChar char="Ø"/>
            </a:pPr>
            <a:r>
              <a:rPr lang="lt-LT" sz="1800" dirty="0">
                <a:solidFill>
                  <a:srgbClr val="002060"/>
                </a:solidFill>
                <a:latin typeface="Times New Roman" panose="02020603050405020304" pitchFamily="18" charset="0"/>
                <a:cs typeface="Times New Roman" panose="02020603050405020304" pitchFamily="18" charset="0"/>
              </a:rPr>
              <a:t>Europos šalys daugiau dėmesio kreipia į radioaktyvumo sklaidą atmosferoje negu vandens aplinkoje;</a:t>
            </a:r>
          </a:p>
          <a:p>
            <a:pPr>
              <a:buFont typeface="Wingdings" panose="05000000000000000000" pitchFamily="2" charset="2"/>
              <a:buChar char="Ø"/>
            </a:pPr>
            <a:r>
              <a:rPr lang="lt-LT" sz="1800" dirty="0">
                <a:solidFill>
                  <a:srgbClr val="002060"/>
                </a:solidFill>
                <a:latin typeface="Times New Roman" panose="02020603050405020304" pitchFamily="18" charset="0"/>
                <a:cs typeface="Times New Roman" panose="02020603050405020304" pitchFamily="18" charset="0"/>
              </a:rPr>
              <a:t>Nepakankami Europos šalių pajėgumai vertinant radioaktyvių medžiagų pernašą žemės paviršiuje;</a:t>
            </a:r>
          </a:p>
          <a:p>
            <a:pPr>
              <a:buFont typeface="Wingdings" panose="05000000000000000000" pitchFamily="2" charset="2"/>
              <a:buChar char="Ø"/>
            </a:pPr>
            <a:r>
              <a:rPr lang="lt-LT" sz="1800" dirty="0">
                <a:solidFill>
                  <a:srgbClr val="002060"/>
                </a:solidFill>
                <a:latin typeface="Times New Roman" panose="02020603050405020304" pitchFamily="18" charset="0"/>
                <a:cs typeface="Times New Roman" panose="02020603050405020304" pitchFamily="18" charset="0"/>
              </a:rPr>
              <a:t>Tik keletas šalių gali įvertinti radioaktyvių medžiagų sklaidą gėlo vandens šaltiniuose ir jūros akvatorijoje;</a:t>
            </a:r>
          </a:p>
          <a:p>
            <a:pPr>
              <a:buFont typeface="Wingdings" panose="05000000000000000000" pitchFamily="2" charset="2"/>
              <a:buChar char="Ø"/>
            </a:pPr>
            <a:r>
              <a:rPr lang="lt-LT" sz="1800" dirty="0">
                <a:solidFill>
                  <a:srgbClr val="002060"/>
                </a:solidFill>
                <a:latin typeface="Times New Roman" panose="02020603050405020304" pitchFamily="18" charset="0"/>
                <a:cs typeface="Times New Roman" panose="02020603050405020304" pitchFamily="18" charset="0"/>
              </a:rPr>
              <a:t>Visos branduolinės šalys turi galimybę pagal reaktoriaus stovį prognozuoti avarijos tolimesnį vystymąsi ir nustatyti radioaktyvių m</a:t>
            </a:r>
            <a:r>
              <a:rPr lang="en-US" sz="1800" dirty="0">
                <a:solidFill>
                  <a:srgbClr val="002060"/>
                </a:solidFill>
                <a:latin typeface="Times New Roman" panose="02020603050405020304" pitchFamily="18" charset="0"/>
                <a:cs typeface="Times New Roman" panose="02020603050405020304" pitchFamily="18" charset="0"/>
              </a:rPr>
              <a:t>e</a:t>
            </a:r>
            <a:r>
              <a:rPr lang="lt-LT" sz="1800" dirty="0" err="1">
                <a:solidFill>
                  <a:srgbClr val="002060"/>
                </a:solidFill>
                <a:latin typeface="Times New Roman" panose="02020603050405020304" pitchFamily="18" charset="0"/>
                <a:cs typeface="Times New Roman" panose="02020603050405020304" pitchFamily="18" charset="0"/>
              </a:rPr>
              <a:t>džiagų</a:t>
            </a:r>
            <a:r>
              <a:rPr lang="lt-LT" sz="1800" dirty="0">
                <a:solidFill>
                  <a:srgbClr val="002060"/>
                </a:solidFill>
                <a:latin typeface="Times New Roman" panose="02020603050405020304" pitchFamily="18" charset="0"/>
                <a:cs typeface="Times New Roman" panose="02020603050405020304" pitchFamily="18" charset="0"/>
              </a:rPr>
              <a:t> charakteristikas (</a:t>
            </a:r>
            <a:r>
              <a:rPr lang="lt-LT" sz="1800" dirty="0" err="1">
                <a:solidFill>
                  <a:srgbClr val="002060"/>
                </a:solidFill>
                <a:latin typeface="Times New Roman" panose="02020603050405020304" pitchFamily="18" charset="0"/>
                <a:cs typeface="Times New Roman" panose="02020603050405020304" pitchFamily="18" charset="0"/>
              </a:rPr>
              <a:t>source</a:t>
            </a:r>
            <a:r>
              <a:rPr lang="lt-LT" sz="1800" dirty="0">
                <a:solidFill>
                  <a:srgbClr val="002060"/>
                </a:solidFill>
                <a:latin typeface="Times New Roman" panose="02020603050405020304" pitchFamily="18" charset="0"/>
                <a:cs typeface="Times New Roman" panose="02020603050405020304" pitchFamily="18" charset="0"/>
              </a:rPr>
              <a:t> </a:t>
            </a:r>
            <a:r>
              <a:rPr lang="lt-LT" sz="1800" dirty="0" err="1">
                <a:solidFill>
                  <a:srgbClr val="002060"/>
                </a:solidFill>
                <a:latin typeface="Times New Roman" panose="02020603050405020304" pitchFamily="18" charset="0"/>
                <a:cs typeface="Times New Roman" panose="02020603050405020304" pitchFamily="18" charset="0"/>
              </a:rPr>
              <a:t>terms</a:t>
            </a:r>
            <a:r>
              <a:rPr lang="lt-LT" sz="1800" dirty="0">
                <a:solidFill>
                  <a:srgbClr val="002060"/>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8D920CCC-B97E-474E-95CB-6D371ABDBAD5}" type="slidenum">
              <a:rPr lang="lt-LT" smtClean="0"/>
              <a:t>13</a:t>
            </a:fld>
            <a:endParaRPr lang="lt-LT"/>
          </a:p>
        </p:txBody>
      </p:sp>
    </p:spTree>
    <p:extLst>
      <p:ext uri="{BB962C8B-B14F-4D97-AF65-F5344CB8AC3E}">
        <p14:creationId xmlns:p14="http://schemas.microsoft.com/office/powerpoint/2010/main" val="171085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8307-10FB-42CE-B1C3-FC226AAC689F}"/>
              </a:ext>
            </a:extLst>
          </p:cNvPr>
          <p:cNvSpPr>
            <a:spLocks noGrp="1"/>
          </p:cNvSpPr>
          <p:nvPr>
            <p:ph type="title"/>
          </p:nvPr>
        </p:nvSpPr>
        <p:spPr>
          <a:xfrm>
            <a:off x="457200" y="274638"/>
            <a:ext cx="6779096" cy="1143000"/>
          </a:xfrm>
        </p:spPr>
        <p:txBody>
          <a:bodyPr anchor="ctr">
            <a:normAutofit/>
          </a:bodyPr>
          <a:lstStyle/>
          <a:p>
            <a:pPr algn="ctr">
              <a:lnSpc>
                <a:spcPct val="90000"/>
              </a:lnSpc>
            </a:pPr>
            <a:r>
              <a:rPr lang="lt-LT" sz="3200">
                <a:latin typeface="Times New Roman" panose="02020603050405020304" pitchFamily="18" charset="0"/>
                <a:cs typeface="Times New Roman" panose="02020603050405020304" pitchFamily="18" charset="0"/>
              </a:rPr>
              <a:t>Europinis</a:t>
            </a:r>
            <a:r>
              <a:rPr lang="nl-NL" sz="3200">
                <a:latin typeface="Times New Roman" panose="02020603050405020304" pitchFamily="18" charset="0"/>
                <a:cs typeface="Times New Roman" panose="02020603050405020304" pitchFamily="18" charset="0"/>
              </a:rPr>
              <a:t> </a:t>
            </a:r>
            <a:r>
              <a:rPr lang="lt-LT" sz="3200">
                <a:latin typeface="Times New Roman" panose="02020603050405020304" pitchFamily="18" charset="0"/>
                <a:cs typeface="Times New Roman" panose="02020603050405020304" pitchFamily="18" charset="0"/>
              </a:rPr>
              <a:t>Bendradarbiavimas</a:t>
            </a:r>
          </a:p>
        </p:txBody>
      </p:sp>
      <p:sp>
        <p:nvSpPr>
          <p:cNvPr id="3" name="Content Placeholder 2">
            <a:extLst>
              <a:ext uri="{FF2B5EF4-FFF2-40B4-BE49-F238E27FC236}">
                <a16:creationId xmlns:a16="http://schemas.microsoft.com/office/drawing/2014/main" id="{54FC20B6-F81F-4B37-AB88-98FE2A52BF91}"/>
              </a:ext>
            </a:extLst>
          </p:cNvPr>
          <p:cNvSpPr>
            <a:spLocks noGrp="1"/>
          </p:cNvSpPr>
          <p:nvPr>
            <p:ph sz="half" idx="2"/>
          </p:nvPr>
        </p:nvSpPr>
        <p:spPr>
          <a:xfrm>
            <a:off x="455613" y="1676400"/>
            <a:ext cx="5487987" cy="4449763"/>
          </a:xfrm>
        </p:spPr>
        <p:txBody>
          <a:bodyPr>
            <a:normAutofit/>
          </a:bodyPr>
          <a:lstStyle/>
          <a:p>
            <a:pPr algn="just">
              <a:lnSpc>
                <a:spcPct val="90000"/>
              </a:lnSpc>
            </a:pPr>
            <a:r>
              <a:rPr lang="lt-LT" sz="1800" dirty="0">
                <a:solidFill>
                  <a:srgbClr val="002060"/>
                </a:solidFill>
                <a:latin typeface="Times New Roman" panose="02020603050405020304" pitchFamily="18" charset="0"/>
                <a:cs typeface="Times New Roman" panose="02020603050405020304" pitchFamily="18" charset="0"/>
              </a:rPr>
              <a:t>Europoje yra daug galimybių veiksmingiau naudoti esamus išteklius ir pajėgumus, sumažinti nereikalingą dubliavimą ir tokiu būdu pasiekti nemažą sąnaudų taupymą, bendrai plėtojant ir palaikant brangius, bet kartais retai naudojamus išteklius;</a:t>
            </a:r>
          </a:p>
          <a:p>
            <a:pPr algn="just">
              <a:lnSpc>
                <a:spcPct val="90000"/>
              </a:lnSpc>
            </a:pPr>
            <a:r>
              <a:rPr lang="lt-LT" sz="1800" dirty="0">
                <a:solidFill>
                  <a:srgbClr val="002060"/>
                </a:solidFill>
                <a:latin typeface="Times New Roman" panose="02020603050405020304" pitchFamily="18" charset="0"/>
                <a:cs typeface="Times New Roman" panose="02020603050405020304" pitchFamily="18" charset="0"/>
              </a:rPr>
              <a:t>Tikslinga atsižvelgti į esamas galimybes atskirose Europos Sąjungos šalyse, ir jas suplanuoti tokiu būdu kad galima būtų geriau dalytis esamais Europos šalyse  ištekliais ir pajėgumais;</a:t>
            </a:r>
          </a:p>
          <a:p>
            <a:pPr algn="just">
              <a:lnSpc>
                <a:spcPct val="90000"/>
              </a:lnSpc>
            </a:pPr>
            <a:r>
              <a:rPr lang="lt-LT" sz="1800" dirty="0">
                <a:solidFill>
                  <a:srgbClr val="002060"/>
                </a:solidFill>
                <a:latin typeface="Times New Roman" panose="02020603050405020304" pitchFamily="18" charset="0"/>
                <a:cs typeface="Times New Roman" panose="02020603050405020304" pitchFamily="18" charset="0"/>
              </a:rPr>
              <a:t>Tai svarbu daryti  ne tik ten, kur juos labai brangu kurti ir išlaikyti, bet ir tose s</a:t>
            </a:r>
            <a:r>
              <a:rPr lang="nl-NL" sz="1800" dirty="0">
                <a:solidFill>
                  <a:srgbClr val="002060"/>
                </a:solidFill>
                <a:latin typeface="Times New Roman" panose="02020603050405020304" pitchFamily="18" charset="0"/>
                <a:cs typeface="Times New Roman" panose="02020603050405020304" pitchFamily="18" charset="0"/>
              </a:rPr>
              <a:t>r</a:t>
            </a:r>
            <a:r>
              <a:rPr lang="lt-LT" sz="1800" dirty="0" err="1">
                <a:solidFill>
                  <a:srgbClr val="002060"/>
                </a:solidFill>
                <a:latin typeface="Times New Roman" panose="02020603050405020304" pitchFamily="18" charset="0"/>
                <a:cs typeface="Times New Roman" panose="02020603050405020304" pitchFamily="18" charset="0"/>
              </a:rPr>
              <a:t>ityse</a:t>
            </a:r>
            <a:r>
              <a:rPr lang="lt-LT" sz="1800" dirty="0">
                <a:solidFill>
                  <a:srgbClr val="002060"/>
                </a:solidFill>
                <a:latin typeface="Times New Roman" panose="02020603050405020304" pitchFamily="18" charset="0"/>
                <a:cs typeface="Times New Roman" panose="02020603050405020304" pitchFamily="18" charset="0"/>
              </a:rPr>
              <a:t>  kur yra maža tikimybė  kad jie kada nors bus naudojami;</a:t>
            </a:r>
          </a:p>
          <a:p>
            <a:pPr algn="just">
              <a:lnSpc>
                <a:spcPct val="90000"/>
              </a:lnSpc>
            </a:pPr>
            <a:r>
              <a:rPr lang="lt-LT" sz="1800" dirty="0">
                <a:solidFill>
                  <a:srgbClr val="002060"/>
                </a:solidFill>
                <a:latin typeface="Times New Roman" panose="02020603050405020304" pitchFamily="18" charset="0"/>
                <a:cs typeface="Times New Roman" panose="02020603050405020304" pitchFamily="18" charset="0"/>
              </a:rPr>
              <a:t>Europos kompetencijos centrai, kur būtų sukaupti bendri resursai ir kuriais galima būtų naudotis reikalui esant (pvz., techninių sprendimų palaikymas);</a:t>
            </a:r>
          </a:p>
          <a:p>
            <a:pPr>
              <a:lnSpc>
                <a:spcPct val="90000"/>
              </a:lnSpc>
            </a:pPr>
            <a:endParaRPr lang="lt-LT" sz="1300" dirty="0"/>
          </a:p>
        </p:txBody>
      </p:sp>
      <p:pic>
        <p:nvPicPr>
          <p:cNvPr id="5" name="Picture 2">
            <a:extLst>
              <a:ext uri="{FF2B5EF4-FFF2-40B4-BE49-F238E27FC236}">
                <a16:creationId xmlns:a16="http://schemas.microsoft.com/office/drawing/2014/main" id="{C507D159-A3AB-452C-85E8-6D63D623B6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85" b="-5"/>
          <a:stretch/>
        </p:blipFill>
        <p:spPr bwMode="auto">
          <a:xfrm>
            <a:off x="6096000" y="2438400"/>
            <a:ext cx="2823692" cy="2760476"/>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D920CCC-B97E-474E-95CB-6D371ABDBAD5}" type="slidenum">
              <a:rPr lang="lt-LT" smtClean="0"/>
              <a:t>14</a:t>
            </a:fld>
            <a:endParaRPr lang="lt-LT"/>
          </a:p>
        </p:txBody>
      </p:sp>
    </p:spTree>
    <p:extLst>
      <p:ext uri="{BB962C8B-B14F-4D97-AF65-F5344CB8AC3E}">
        <p14:creationId xmlns:p14="http://schemas.microsoft.com/office/powerpoint/2010/main" val="96613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8307-10FB-42CE-B1C3-FC226AAC689F}"/>
              </a:ext>
            </a:extLst>
          </p:cNvPr>
          <p:cNvSpPr>
            <a:spLocks noGrp="1"/>
          </p:cNvSpPr>
          <p:nvPr>
            <p:ph type="title"/>
          </p:nvPr>
        </p:nvSpPr>
        <p:spPr>
          <a:xfrm>
            <a:off x="457200" y="274638"/>
            <a:ext cx="6779096" cy="868362"/>
          </a:xfrm>
        </p:spPr>
        <p:txBody>
          <a:bodyPr>
            <a:normAutofit/>
          </a:bodyPr>
          <a:lstStyle/>
          <a:p>
            <a:pPr algn="ctr"/>
            <a:r>
              <a:rPr lang="lt-LT" sz="3200" dirty="0">
                <a:latin typeface="Times New Roman" panose="02020603050405020304" pitchFamily="18" charset="0"/>
                <a:cs typeface="Times New Roman" panose="02020603050405020304" pitchFamily="18" charset="0"/>
              </a:rPr>
              <a:t>išvados ir rekomendacijos</a:t>
            </a:r>
          </a:p>
        </p:txBody>
      </p:sp>
      <p:sp>
        <p:nvSpPr>
          <p:cNvPr id="3" name="Content Placeholder 2">
            <a:extLst>
              <a:ext uri="{FF2B5EF4-FFF2-40B4-BE49-F238E27FC236}">
                <a16:creationId xmlns:a16="http://schemas.microsoft.com/office/drawing/2014/main" id="{54FC20B6-F81F-4B37-AB88-98FE2A52BF91}"/>
              </a:ext>
            </a:extLst>
          </p:cNvPr>
          <p:cNvSpPr>
            <a:spLocks noGrp="1"/>
          </p:cNvSpPr>
          <p:nvPr>
            <p:ph idx="1"/>
          </p:nvPr>
        </p:nvSpPr>
        <p:spPr>
          <a:xfrm>
            <a:off x="304800" y="1676400"/>
            <a:ext cx="8534400" cy="4525963"/>
          </a:xfrm>
        </p:spPr>
        <p:txBody>
          <a:bodyPr>
            <a:normAutofit fontScale="25000" lnSpcReduction="20000"/>
          </a:bodyPr>
          <a:lstStyle/>
          <a:p>
            <a:pPr algn="just">
              <a:buFont typeface="Wingdings" panose="05000000000000000000" pitchFamily="2" charset="2"/>
              <a:buChar char="Ø"/>
            </a:pPr>
            <a:r>
              <a:rPr lang="lt-LT" sz="6000" dirty="0">
                <a:solidFill>
                  <a:srgbClr val="002060"/>
                </a:solidFill>
                <a:latin typeface="Times New Roman" panose="02020603050405020304" pitchFamily="18" charset="0"/>
                <a:cs typeface="Times New Roman" panose="02020603050405020304" pitchFamily="18" charset="0"/>
              </a:rPr>
              <a:t>Nepaisant to  kad daugumoje Europos Bendrijos šalių avarinio pasirengimo planai parengti ir vykdomi prisilaikant  nustatytų tarptautiniuose normatyviniuose dokumentuose reikalavimų ir rekomendacijų, praktikoje šių normatyvinių dokumentų taikymas įvairiose šalyse yra labai skirtingas ir kaip tik tai apsprendžia realią situaciją vertinant pasiruošimą branduolinėms avarijoms;</a:t>
            </a:r>
          </a:p>
          <a:p>
            <a:pPr algn="just">
              <a:buFont typeface="Wingdings" panose="05000000000000000000" pitchFamily="2" charset="2"/>
              <a:buChar char="Ø"/>
            </a:pPr>
            <a:r>
              <a:rPr lang="lt-LT" sz="6000" dirty="0">
                <a:solidFill>
                  <a:srgbClr val="002060"/>
                </a:solidFill>
                <a:latin typeface="Times New Roman" panose="02020603050405020304" pitchFamily="18" charset="0"/>
                <a:cs typeface="Times New Roman" panose="02020603050405020304" pitchFamily="18" charset="0"/>
              </a:rPr>
              <a:t>APZ ribos turi būti pagrįstos prognozuojamos grėsmės atžvilgiu, taip kad resursų planavimas būtų optimizuotas priklausomai nuo prognozuojamos grėsmės dydžio ir tų prielaidų kurios yra daromos prognozuojant išmetamų radioaktyvių medžiagų išplitimą;</a:t>
            </a:r>
            <a:endParaRPr lang="ru-RU" sz="60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lt-LT" sz="6000" dirty="0">
                <a:solidFill>
                  <a:srgbClr val="002060"/>
                </a:solidFill>
                <a:latin typeface="Times New Roman" panose="02020603050405020304" pitchFamily="18" charset="0"/>
                <a:cs typeface="Times New Roman" panose="02020603050405020304" pitchFamily="18" charset="0"/>
              </a:rPr>
              <a:t>Lietuvos Respublikoje būtų tikslinga atlikti išsamią  avarinio planavimo zonų validacijos analizę, remiantis konkretaus reaktoriaus (</a:t>
            </a:r>
            <a:r>
              <a:rPr lang="ru-RU" sz="6000" dirty="0">
                <a:solidFill>
                  <a:srgbClr val="002060"/>
                </a:solidFill>
                <a:latin typeface="Times New Roman" panose="02020603050405020304" pitchFamily="18" charset="0"/>
                <a:cs typeface="Times New Roman" panose="02020603050405020304" pitchFamily="18" charset="0"/>
              </a:rPr>
              <a:t>ВВЭР-1200 (АЭС-2006)) </a:t>
            </a:r>
            <a:r>
              <a:rPr lang="lt-LT" sz="6000" dirty="0">
                <a:solidFill>
                  <a:srgbClr val="002060"/>
                </a:solidFill>
                <a:latin typeface="Times New Roman" panose="02020603050405020304" pitchFamily="18" charset="0"/>
                <a:cs typeface="Times New Roman" panose="02020603050405020304" pitchFamily="18" charset="0"/>
              </a:rPr>
              <a:t>projektiniais duomenimis,  vyraujančiomis meteorologinėmis sąlygomis regione, ir tokiu būdu pagrįsti apsaugomųjų veiksmų nustatymą;</a:t>
            </a:r>
            <a:endParaRPr lang="ru-RU" sz="60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lt-LT" sz="6000" dirty="0">
                <a:solidFill>
                  <a:srgbClr val="002060"/>
                </a:solidFill>
                <a:latin typeface="Times New Roman" panose="02020603050405020304" pitchFamily="18" charset="0"/>
                <a:cs typeface="Times New Roman" panose="02020603050405020304" pitchFamily="18" charset="0"/>
              </a:rPr>
              <a:t>Dvišalis kaimyninių šalių bendradarbiavimas (cross - border arrangements) įvykstant branduolinei avarijai vienoje iš kaimyninių šalių yra viena iš veiksmingiausių priemonių vykdant avarinio reagavimo  priemones;</a:t>
            </a:r>
            <a:endParaRPr lang="en-GB" sz="60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lt-LT" sz="6000" dirty="0">
                <a:solidFill>
                  <a:srgbClr val="002060"/>
                </a:solidFill>
                <a:latin typeface="Times New Roman" panose="02020603050405020304" pitchFamily="18" charset="0"/>
                <a:cs typeface="Times New Roman" panose="02020603050405020304" pitchFamily="18" charset="0"/>
              </a:rPr>
              <a:t>Ruošiant avarinės parengties planus, reikia priimti sprendimą dėl to, ką tikslinga išsamiai (detaliai) planuoti, o kur galima sukurti atitinkamą strategiją mobilizuoti reikiamus resursus reikalui esant;</a:t>
            </a:r>
          </a:p>
          <a:p>
            <a:pPr algn="just">
              <a:buFont typeface="Wingdings" panose="05000000000000000000" pitchFamily="2" charset="2"/>
              <a:buChar char="Ø"/>
            </a:pPr>
            <a:r>
              <a:rPr lang="lt-LT" sz="6000" dirty="0">
                <a:solidFill>
                  <a:srgbClr val="002060"/>
                </a:solidFill>
                <a:latin typeface="Times New Roman" panose="02020603050405020304" pitchFamily="18" charset="0"/>
                <a:cs typeface="Times New Roman" panose="02020603050405020304" pitchFamily="18" charset="0"/>
              </a:rPr>
              <a:t>Europos šalių avarinės parengties planai turi būti reguliariai (periodiškai) peržiūrimi ir įvertinami nepriklausomų (tame tarpe tarptautinių ) ekspertų tam kad galima būtų įsitikinti kad esamos avarinio planavimo priemonės ir galimybės  atitinka avarinių grėsmių mąstą ir tarptautinę praktiką;</a:t>
            </a:r>
          </a:p>
          <a:p>
            <a:pPr algn="just">
              <a:buFont typeface="Wingdings" panose="05000000000000000000" pitchFamily="2" charset="2"/>
              <a:buChar char="Ø"/>
            </a:pPr>
            <a:r>
              <a:rPr lang="lt-LT" sz="6000" dirty="0">
                <a:solidFill>
                  <a:srgbClr val="002060"/>
                </a:solidFill>
                <a:latin typeface="Times New Roman" panose="02020603050405020304" pitchFamily="18" charset="0"/>
                <a:cs typeface="Times New Roman" panose="02020603050405020304" pitchFamily="18" charset="0"/>
              </a:rPr>
              <a:t>Pasirengimo planai branduolinei avarijai turėtų būti sudėtinė dalis bendrų ekstremalių situacijų valdymo dalis. Toks integravimas būtų tikslingas ne tik atskirų šalių atžvilgiu bet ir Europos Komisijos ekstremalių situacijų valdymo veikloje.</a:t>
            </a:r>
          </a:p>
          <a:p>
            <a:endParaRPr lang="lt-LT" dirty="0"/>
          </a:p>
        </p:txBody>
      </p:sp>
      <p:sp>
        <p:nvSpPr>
          <p:cNvPr id="4" name="Slide Number Placeholder 3"/>
          <p:cNvSpPr>
            <a:spLocks noGrp="1"/>
          </p:cNvSpPr>
          <p:nvPr>
            <p:ph type="sldNum" sz="quarter" idx="12"/>
          </p:nvPr>
        </p:nvSpPr>
        <p:spPr/>
        <p:txBody>
          <a:bodyPr/>
          <a:lstStyle/>
          <a:p>
            <a:fld id="{8D920CCC-B97E-474E-95CB-6D371ABDBAD5}" type="slidenum">
              <a:rPr lang="lt-LT" smtClean="0"/>
              <a:t>15</a:t>
            </a:fld>
            <a:endParaRPr lang="lt-LT"/>
          </a:p>
        </p:txBody>
      </p:sp>
    </p:spTree>
    <p:extLst>
      <p:ext uri="{BB962C8B-B14F-4D97-AF65-F5344CB8AC3E}">
        <p14:creationId xmlns:p14="http://schemas.microsoft.com/office/powerpoint/2010/main" val="98106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1447800" y="2788209"/>
            <a:ext cx="6019800" cy="399359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 typeface="Wingdings" charset="2"/>
              <a:buNone/>
            </a:pPr>
            <a:r>
              <a:rPr lang="lt-LT" altLang="x-none" sz="2400" b="1" cap="all" dirty="0">
                <a:solidFill>
                  <a:schemeClr val="accent4">
                    <a:lumMod val="50000"/>
                  </a:schemeClr>
                </a:solidFill>
                <a:latin typeface="Arial" panose="020B0604020202020204" pitchFamily="34" charset="0"/>
                <a:ea typeface="ＭＳ Ｐゴシック" charset="-128"/>
                <a:cs typeface="Arial" panose="020B0604020202020204" pitchFamily="34" charset="0"/>
              </a:rPr>
              <a:t>Ačiū už dėmesį</a:t>
            </a:r>
            <a:r>
              <a:rPr lang="en-US" altLang="x-none" sz="2400" b="1" cap="all" dirty="0">
                <a:solidFill>
                  <a:schemeClr val="accent4">
                    <a:lumMod val="50000"/>
                  </a:schemeClr>
                </a:solidFill>
                <a:latin typeface="Arial" panose="020B0604020202020204" pitchFamily="34" charset="0"/>
                <a:ea typeface="ＭＳ Ｐゴシック" charset="-128"/>
                <a:cs typeface="Arial" panose="020B0604020202020204" pitchFamily="34" charset="0"/>
              </a:rPr>
              <a:t>!</a:t>
            </a:r>
            <a:br>
              <a:rPr lang="lt-LT" altLang="x-none" sz="2400" cap="all" dirty="0">
                <a:solidFill>
                  <a:schemeClr val="accent4">
                    <a:lumMod val="50000"/>
                  </a:schemeClr>
                </a:solidFill>
                <a:latin typeface="Arial" panose="020B0604020202020204" pitchFamily="34" charset="0"/>
                <a:ea typeface="ＭＳ Ｐゴシック" charset="-128"/>
                <a:cs typeface="Arial" panose="020B0604020202020204" pitchFamily="34" charset="0"/>
              </a:rPr>
            </a:br>
            <a:endParaRPr lang="en-GB" altLang="x-none" sz="2400" b="1" cap="all" dirty="0">
              <a:solidFill>
                <a:schemeClr val="accent4">
                  <a:lumMod val="50000"/>
                </a:schemeClr>
              </a:solidFill>
              <a:latin typeface="Arial" panose="020B0604020202020204" pitchFamily="34" charset="0"/>
              <a:ea typeface="ＭＳ Ｐゴシック" charset="-128"/>
              <a:cs typeface="Arial" panose="020B0604020202020204" pitchFamily="34" charset="0"/>
            </a:endParaRPr>
          </a:p>
          <a:p>
            <a:pPr>
              <a:buFont typeface="Wingdings" charset="2"/>
              <a:buNone/>
            </a:pPr>
            <a:endParaRPr lang="pt-BR" altLang="x-none" sz="2400" b="1" cap="all" dirty="0">
              <a:solidFill>
                <a:schemeClr val="accent4">
                  <a:lumMod val="50000"/>
                </a:schemeClr>
              </a:solidFill>
              <a:latin typeface="+mj-lt"/>
              <a:ea typeface="ＭＳ Ｐゴシック" charset="-128"/>
            </a:endParaRPr>
          </a:p>
          <a:p>
            <a:endParaRPr lang="lt-LT" sz="2400" dirty="0">
              <a:solidFill>
                <a:schemeClr val="accent4">
                  <a:lumMod val="50000"/>
                </a:schemeClr>
              </a:solidFill>
            </a:endParaRPr>
          </a:p>
          <a:p>
            <a:r>
              <a:rPr lang="es-ES" sz="2400" dirty="0">
                <a:solidFill>
                  <a:schemeClr val="accent4">
                    <a:lumMod val="50000"/>
                  </a:schemeClr>
                </a:solidFill>
                <a:latin typeface="Arial" panose="020B0604020202020204" pitchFamily="34" charset="0"/>
                <a:cs typeface="Arial" panose="020B0604020202020204" pitchFamily="34" charset="0"/>
              </a:rPr>
              <a:t>Tel</a:t>
            </a:r>
            <a:r>
              <a:rPr lang="es-ES" sz="2400">
                <a:solidFill>
                  <a:schemeClr val="accent4">
                    <a:lumMod val="50000"/>
                  </a:schemeClr>
                </a:solidFill>
                <a:latin typeface="Arial" panose="020B0604020202020204" pitchFamily="34" charset="0"/>
                <a:cs typeface="Arial" panose="020B0604020202020204" pitchFamily="34" charset="0"/>
              </a:rPr>
              <a:t>. +37066561937</a:t>
            </a:r>
            <a:endParaRPr lang="es-ES" sz="2400" dirty="0">
              <a:solidFill>
                <a:schemeClr val="accent4">
                  <a:lumMod val="50000"/>
                </a:schemeClr>
              </a:solidFill>
              <a:highlight>
                <a:srgbClr val="FFFF00"/>
              </a:highlight>
              <a:latin typeface="Arial" panose="020B0604020202020204" pitchFamily="34" charset="0"/>
              <a:cs typeface="Arial" panose="020B0604020202020204" pitchFamily="34" charset="0"/>
            </a:endParaRPr>
          </a:p>
          <a:p>
            <a:r>
              <a:rPr lang="pt-BR" altLang="x-none" sz="2400" dirty="0">
                <a:solidFill>
                  <a:schemeClr val="accent4">
                    <a:lumMod val="50000"/>
                  </a:schemeClr>
                </a:solidFill>
                <a:latin typeface="Arial" panose="020B0604020202020204" pitchFamily="34" charset="0"/>
                <a:cs typeface="Arial" panose="020B0604020202020204" pitchFamily="34" charset="0"/>
              </a:rPr>
              <a:t>El. </a:t>
            </a:r>
            <a:r>
              <a:rPr lang="lt-LT" altLang="x-none" sz="2400" dirty="0">
                <a:solidFill>
                  <a:schemeClr val="accent4">
                    <a:lumMod val="50000"/>
                  </a:schemeClr>
                </a:solidFill>
                <a:latin typeface="Arial" panose="020B0604020202020204" pitchFamily="34" charset="0"/>
                <a:cs typeface="Arial" panose="020B0604020202020204" pitchFamily="34" charset="0"/>
              </a:rPr>
              <a:t>paštas: </a:t>
            </a:r>
            <a:r>
              <a:rPr lang="lt-LT" altLang="x-none" sz="2400" dirty="0" err="1">
                <a:solidFill>
                  <a:schemeClr val="accent4">
                    <a:lumMod val="50000"/>
                  </a:schemeClr>
                </a:solidFill>
                <a:latin typeface="Arial" panose="020B0604020202020204" pitchFamily="34" charset="0"/>
                <a:cs typeface="Arial" panose="020B0604020202020204" pitchFamily="34" charset="0"/>
                <a:hlinkClick r:id="rId2"/>
              </a:rPr>
              <a:t>pvaisnys</a:t>
            </a:r>
            <a:r>
              <a:rPr lang="nl-NL" altLang="x-none" sz="2400" dirty="0">
                <a:solidFill>
                  <a:schemeClr val="accent4">
                    <a:lumMod val="50000"/>
                  </a:schemeClr>
                </a:solidFill>
                <a:latin typeface="Arial" panose="020B0604020202020204" pitchFamily="34" charset="0"/>
                <a:cs typeface="Arial" panose="020B0604020202020204" pitchFamily="34" charset="0"/>
                <a:hlinkClick r:id="rId2"/>
              </a:rPr>
              <a:t>@gmail.com</a:t>
            </a:r>
            <a:r>
              <a:rPr lang="nl-NL" altLang="x-none" sz="2400" dirty="0">
                <a:solidFill>
                  <a:schemeClr val="accent4">
                    <a:lumMod val="50000"/>
                  </a:schemeClr>
                </a:solidFill>
                <a:latin typeface="Arial" panose="020B0604020202020204" pitchFamily="34" charset="0"/>
                <a:cs typeface="Arial" panose="020B0604020202020204" pitchFamily="34" charset="0"/>
              </a:rPr>
              <a:t> </a:t>
            </a:r>
            <a:endParaRPr lang="lt-LT" altLang="x-none" sz="2400" dirty="0">
              <a:solidFill>
                <a:schemeClr val="accent4">
                  <a:lumMod val="50000"/>
                </a:schemeClr>
              </a:solidFill>
              <a:latin typeface="Arial" panose="020B0604020202020204" pitchFamily="34" charset="0"/>
              <a:cs typeface="Arial" panose="020B0604020202020204" pitchFamily="34" charset="0"/>
            </a:endParaRPr>
          </a:p>
          <a:p>
            <a:endParaRPr lang="lt-LT" altLang="x-none" sz="2400" dirty="0">
              <a:solidFill>
                <a:schemeClr val="accent4">
                  <a:lumMod val="50000"/>
                </a:schemeClr>
              </a:solidFill>
            </a:endParaRPr>
          </a:p>
          <a:p>
            <a:pPr>
              <a:buFont typeface="Wingdings" charset="2"/>
              <a:buNone/>
            </a:pPr>
            <a:endParaRPr lang="en-US" altLang="x-none" sz="2400" b="1" dirty="0">
              <a:solidFill>
                <a:schemeClr val="accent2"/>
              </a:solidFill>
              <a:latin typeface="Times New Roman" charset="0"/>
              <a:ea typeface="ＭＳ Ｐゴシック" charset="-128"/>
            </a:endParaRPr>
          </a:p>
          <a:p>
            <a:pPr>
              <a:buFont typeface="Wingdings" charset="2"/>
              <a:buNone/>
            </a:pPr>
            <a:endParaRPr lang="lt-LT" altLang="x-none" sz="2400" b="1" dirty="0">
              <a:solidFill>
                <a:srgbClr val="FF0000"/>
              </a:solidFill>
              <a:latin typeface="Times New Roman" charset="0"/>
              <a:ea typeface="ＭＳ Ｐゴシック" charset="-128"/>
            </a:endParaRPr>
          </a:p>
          <a:p>
            <a:endParaRPr lang="en-GB" altLang="x-none" sz="2400" dirty="0">
              <a:latin typeface="Times New Roman" charset="0"/>
              <a:ea typeface="ＭＳ Ｐゴシック" charset="-128"/>
            </a:endParaRPr>
          </a:p>
        </p:txBody>
      </p:sp>
      <p:pic>
        <p:nvPicPr>
          <p:cNvPr id="5" name="Picture 2" descr="C:\Users\Naudotojas_2\Desktop\JOSTRA bendri\Jostra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3888" y="804158"/>
            <a:ext cx="1459700" cy="160638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9531D2B-4212-4AAE-BB8B-9B192EC31692}" type="slidenum">
              <a:rPr lang="lt-LT" smtClean="0"/>
              <a:t>16</a:t>
            </a:fld>
            <a:endParaRPr lang="lt-LT"/>
          </a:p>
        </p:txBody>
      </p:sp>
    </p:spTree>
    <p:extLst>
      <p:ext uri="{BB962C8B-B14F-4D97-AF65-F5344CB8AC3E}">
        <p14:creationId xmlns:p14="http://schemas.microsoft.com/office/powerpoint/2010/main" val="103145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4233123-DCB6-4DD3-99F9-F7C529EFB254}"/>
              </a:ext>
            </a:extLst>
          </p:cNvPr>
          <p:cNvSpPr>
            <a:spLocks noGrp="1"/>
          </p:cNvSpPr>
          <p:nvPr>
            <p:ph type="title"/>
          </p:nvPr>
        </p:nvSpPr>
        <p:spPr>
          <a:xfrm>
            <a:off x="457200" y="274638"/>
            <a:ext cx="6779096" cy="868362"/>
          </a:xfrm>
        </p:spPr>
        <p:txBody>
          <a:bodyPr>
            <a:normAutofit/>
          </a:bodyPr>
          <a:lstStyle/>
          <a:p>
            <a:r>
              <a:rPr lang="lt-LT" sz="3600">
                <a:latin typeface="Times New Roman" panose="02020603050405020304" pitchFamily="18" charset="0"/>
                <a:cs typeface="Times New Roman" panose="02020603050405020304" pitchFamily="18" charset="0"/>
              </a:rPr>
              <a:t>ĮŽANGA</a:t>
            </a:r>
            <a:endParaRPr lang="en-US" sz="36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5014D7C3-1BDA-48C1-9B07-6A5F464E7B18}"/>
              </a:ext>
            </a:extLst>
          </p:cNvPr>
          <p:cNvSpPr>
            <a:spLocks noGrp="1"/>
          </p:cNvSpPr>
          <p:nvPr>
            <p:ph idx="1"/>
          </p:nvPr>
        </p:nvSpPr>
        <p:spPr>
          <a:xfrm>
            <a:off x="2895600" y="1600200"/>
            <a:ext cx="6220968" cy="4739482"/>
          </a:xfrm>
        </p:spPr>
        <p:txBody>
          <a:bodyPr>
            <a:normAutofit/>
          </a:bodyPr>
          <a:lstStyle/>
          <a:p>
            <a:pPr marL="285750" indent="-285750" algn="l">
              <a:buFont typeface="Wingdings" pitchFamily="2" charset="2"/>
              <a:buChar char="Ø"/>
            </a:pPr>
            <a:r>
              <a:rPr lang="lt-LT" sz="1800">
                <a:solidFill>
                  <a:srgbClr val="002060"/>
                </a:solidFill>
                <a:latin typeface="Times New Roman" panose="02020603050405020304" pitchFamily="18" charset="0"/>
                <a:cs typeface="Times New Roman" panose="02020603050405020304" pitchFamily="18" charset="0"/>
              </a:rPr>
              <a:t>ENER ataskaita apie Europos šalių pasirengimą branduolinėms avarijoms;</a:t>
            </a:r>
          </a:p>
          <a:p>
            <a:pPr marL="285750" indent="-285750" algn="l">
              <a:buFont typeface="Wingdings" pitchFamily="2" charset="2"/>
              <a:buChar char="Ø"/>
            </a:pPr>
            <a:r>
              <a:rPr lang="lt-LT" sz="1800">
                <a:solidFill>
                  <a:srgbClr val="002060"/>
                </a:solidFill>
                <a:latin typeface="Times New Roman" panose="02020603050405020304" pitchFamily="18" charset="0"/>
                <a:cs typeface="Times New Roman" panose="02020603050405020304" pitchFamily="18" charset="0"/>
              </a:rPr>
              <a:t>Avarinio pasirengimo veiklos sričių selekcija:</a:t>
            </a:r>
          </a:p>
          <a:p>
            <a:pPr marL="685800" lvl="1">
              <a:buFont typeface="Wingdings" pitchFamily="2" charset="2"/>
              <a:buChar char="Ø"/>
            </a:pPr>
            <a:r>
              <a:rPr lang="lt-LT" sz="1800">
                <a:solidFill>
                  <a:srgbClr val="002060"/>
                </a:solidFill>
                <a:latin typeface="Times New Roman" panose="02020603050405020304" pitchFamily="18" charset="0"/>
                <a:cs typeface="Times New Roman" panose="02020603050405020304" pitchFamily="18" charset="0"/>
              </a:rPr>
              <a:t>Priorite</a:t>
            </a:r>
            <a:r>
              <a:rPr lang="en-US" sz="1800">
                <a:solidFill>
                  <a:srgbClr val="002060"/>
                </a:solidFill>
                <a:latin typeface="Times New Roman" panose="02020603050405020304" pitchFamily="18" charset="0"/>
                <a:cs typeface="Times New Roman" panose="02020603050405020304" pitchFamily="18" charset="0"/>
              </a:rPr>
              <a:t>t</a:t>
            </a:r>
            <a:r>
              <a:rPr lang="lt-LT" sz="1800">
                <a:solidFill>
                  <a:srgbClr val="002060"/>
                </a:solidFill>
                <a:latin typeface="Times New Roman" panose="02020603050405020304" pitchFamily="18" charset="0"/>
                <a:cs typeface="Times New Roman" panose="02020603050405020304" pitchFamily="18" charset="0"/>
              </a:rPr>
              <a:t>inės sritys</a:t>
            </a:r>
          </a:p>
          <a:p>
            <a:pPr marL="685800" lvl="1">
              <a:buFont typeface="Wingdings" pitchFamily="2" charset="2"/>
              <a:buChar char="Ø"/>
            </a:pPr>
            <a:r>
              <a:rPr lang="lt-LT" sz="1800">
                <a:solidFill>
                  <a:srgbClr val="002060"/>
                </a:solidFill>
                <a:latin typeface="Times New Roman" panose="02020603050405020304" pitchFamily="18" charset="0"/>
                <a:cs typeface="Times New Roman" panose="02020603050405020304" pitchFamily="18" charset="0"/>
              </a:rPr>
              <a:t>Probleminės sritys;</a:t>
            </a:r>
          </a:p>
          <a:p>
            <a:pPr marL="685800" lvl="1">
              <a:buFont typeface="Wingdings" pitchFamily="2" charset="2"/>
              <a:buChar char="Ø"/>
            </a:pPr>
            <a:r>
              <a:rPr lang="lt-LT" sz="1800">
                <a:solidFill>
                  <a:srgbClr val="002060"/>
                </a:solidFill>
                <a:latin typeface="Times New Roman" panose="02020603050405020304" pitchFamily="18" charset="0"/>
                <a:cs typeface="Times New Roman" panose="02020603050405020304" pitchFamily="18" charset="0"/>
              </a:rPr>
              <a:t>Įtaka žmogiškųjų, techninių ir finansinių resursų planavimui;</a:t>
            </a:r>
          </a:p>
          <a:p>
            <a:pPr marL="685800" lvl="1">
              <a:buFont typeface="Wingdings" pitchFamily="2" charset="2"/>
              <a:buChar char="Ø"/>
            </a:pPr>
            <a:r>
              <a:rPr lang="lt-LT" sz="1800">
                <a:solidFill>
                  <a:srgbClr val="002060"/>
                </a:solidFill>
                <a:latin typeface="Times New Roman" panose="02020603050405020304" pitchFamily="18" charset="0"/>
                <a:cs typeface="Times New Roman" panose="02020603050405020304" pitchFamily="18" charset="0"/>
              </a:rPr>
              <a:t>Sąsaja su investicinio projekto aspektais;</a:t>
            </a:r>
          </a:p>
          <a:p>
            <a:pPr marL="685800" lvl="1">
              <a:buFont typeface="Wingdings" pitchFamily="2" charset="2"/>
              <a:buChar char="Ø"/>
            </a:pPr>
            <a:r>
              <a:rPr lang="lt-LT" sz="1800">
                <a:solidFill>
                  <a:srgbClr val="002060"/>
                </a:solidFill>
                <a:latin typeface="Times New Roman" panose="02020603050405020304" pitchFamily="18" charset="0"/>
                <a:cs typeface="Times New Roman" panose="02020603050405020304" pitchFamily="18" charset="0"/>
              </a:rPr>
              <a:t>Nauda Valstybinio plano įgyvendinimui.</a:t>
            </a:r>
          </a:p>
          <a:p>
            <a:pPr marL="685800" lvl="1">
              <a:buFont typeface="Wingdings" pitchFamily="2" charset="2"/>
              <a:buChar char="Ø"/>
            </a:pPr>
            <a:endParaRPr lang="lt-LT" sz="1800">
              <a:solidFill>
                <a:srgbClr val="002060"/>
              </a:solidFill>
              <a:latin typeface="Times New Roman" panose="02020603050405020304" pitchFamily="18" charset="0"/>
              <a:cs typeface="Times New Roman" panose="02020603050405020304" pitchFamily="18" charset="0"/>
            </a:endParaRPr>
          </a:p>
          <a:p>
            <a:pPr marL="285750" indent="-285750" algn="l">
              <a:buFont typeface="Wingdings" pitchFamily="2" charset="2"/>
              <a:buChar char="Ø"/>
            </a:pPr>
            <a:endParaRPr lang="lt-LT" sz="1800">
              <a:solidFill>
                <a:srgbClr val="002060"/>
              </a:solidFill>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587CA74F-EDBC-4E70-A7DA-176A977528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09800"/>
            <a:ext cx="2161129" cy="3077628"/>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8D920CCC-B97E-474E-95CB-6D371ABDBAD5}" type="slidenum">
              <a:rPr lang="lt-LT" smtClean="0"/>
              <a:t>2</a:t>
            </a:fld>
            <a:endParaRPr lang="lt-LT"/>
          </a:p>
        </p:txBody>
      </p:sp>
    </p:spTree>
    <p:extLst>
      <p:ext uri="{BB962C8B-B14F-4D97-AF65-F5344CB8AC3E}">
        <p14:creationId xmlns:p14="http://schemas.microsoft.com/office/powerpoint/2010/main" val="131660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5014D7C3-1BDA-48C1-9B07-6A5F464E7B18}"/>
              </a:ext>
            </a:extLst>
          </p:cNvPr>
          <p:cNvSpPr>
            <a:spLocks noGrp="1"/>
          </p:cNvSpPr>
          <p:nvPr>
            <p:ph idx="1"/>
          </p:nvPr>
        </p:nvSpPr>
        <p:spPr>
          <a:xfrm>
            <a:off x="1295400" y="1676400"/>
            <a:ext cx="6893396" cy="4739482"/>
          </a:xfrm>
        </p:spPr>
        <p:txBody>
          <a:bodyPr>
            <a:normAutofit/>
          </a:bodyPr>
          <a:lstStyle/>
          <a:p>
            <a:pPr marL="685800" lvl="1">
              <a:buFont typeface="Wingdings" pitchFamily="2" charset="2"/>
              <a:buChar char="Ø"/>
            </a:pPr>
            <a:r>
              <a:rPr lang="en-GB" sz="1600" dirty="0" err="1">
                <a:solidFill>
                  <a:srgbClr val="002060"/>
                </a:solidFill>
                <a:latin typeface="Times New Roman" panose="02020603050405020304" pitchFamily="18" charset="0"/>
                <a:cs typeface="Times New Roman" panose="02020603050405020304" pitchFamily="18" charset="0"/>
              </a:rPr>
              <a:t>Avarinio</a:t>
            </a:r>
            <a:r>
              <a:rPr lang="en-GB" sz="1600" dirty="0">
                <a:solidFill>
                  <a:srgbClr val="002060"/>
                </a:solidFill>
                <a:latin typeface="Times New Roman" panose="02020603050405020304" pitchFamily="18" charset="0"/>
                <a:cs typeface="Times New Roman" panose="02020603050405020304" pitchFamily="18" charset="0"/>
              </a:rPr>
              <a:t> </a:t>
            </a:r>
            <a:r>
              <a:rPr lang="en-GB" sz="1600" dirty="0" err="1">
                <a:solidFill>
                  <a:srgbClr val="002060"/>
                </a:solidFill>
                <a:latin typeface="Times New Roman" panose="02020603050405020304" pitchFamily="18" charset="0"/>
                <a:cs typeface="Times New Roman" panose="02020603050405020304" pitchFamily="18" charset="0"/>
              </a:rPr>
              <a:t>planavimo</a:t>
            </a:r>
            <a:r>
              <a:rPr lang="en-GB" sz="1600" dirty="0">
                <a:solidFill>
                  <a:srgbClr val="002060"/>
                </a:solidFill>
                <a:latin typeface="Times New Roman" panose="02020603050405020304" pitchFamily="18" charset="0"/>
                <a:cs typeface="Times New Roman" panose="02020603050405020304" pitchFamily="18" charset="0"/>
              </a:rPr>
              <a:t> </a:t>
            </a:r>
            <a:r>
              <a:rPr lang="en-GB" sz="1600" dirty="0" err="1">
                <a:solidFill>
                  <a:srgbClr val="002060"/>
                </a:solidFill>
                <a:latin typeface="Times New Roman" panose="02020603050405020304" pitchFamily="18" charset="0"/>
                <a:cs typeface="Times New Roman" panose="02020603050405020304" pitchFamily="18" charset="0"/>
              </a:rPr>
              <a:t>zonos</a:t>
            </a:r>
            <a:r>
              <a:rPr lang="en-GB" sz="1600" dirty="0">
                <a:solidFill>
                  <a:srgbClr val="002060"/>
                </a:solidFill>
                <a:latin typeface="Times New Roman" panose="02020603050405020304" pitchFamily="18" charset="0"/>
                <a:cs typeface="Times New Roman" panose="02020603050405020304" pitchFamily="18" charset="0"/>
              </a:rPr>
              <a:t> (APZ</a:t>
            </a:r>
            <a:r>
              <a:rPr lang="lt-LT" sz="1600" dirty="0">
                <a:solidFill>
                  <a:srgbClr val="002060"/>
                </a:solidFill>
                <a:latin typeface="Times New Roman" panose="02020603050405020304" pitchFamily="18" charset="0"/>
                <a:cs typeface="Times New Roman" panose="02020603050405020304" pitchFamily="18" charset="0"/>
              </a:rPr>
              <a:t>);</a:t>
            </a:r>
          </a:p>
          <a:p>
            <a:pPr marL="685800" lvl="1">
              <a:buFont typeface="Wingdings" pitchFamily="2" charset="2"/>
              <a:buChar char="Ø"/>
            </a:pPr>
            <a:r>
              <a:rPr lang="lt-LT" sz="1600" dirty="0">
                <a:solidFill>
                  <a:srgbClr val="002060"/>
                </a:solidFill>
                <a:latin typeface="Times New Roman" panose="02020603050405020304" pitchFamily="18" charset="0"/>
                <a:cs typeface="Times New Roman" panose="02020603050405020304" pitchFamily="18" charset="0"/>
              </a:rPr>
              <a:t>Išankstinio perspėjimo ir radiacinio monitoringo (stebėsenos) sistema;</a:t>
            </a:r>
          </a:p>
          <a:p>
            <a:pPr marL="685800" lvl="1">
              <a:buFont typeface="Wingdings" pitchFamily="2" charset="2"/>
              <a:buChar char="Ø"/>
            </a:pPr>
            <a:r>
              <a:rPr lang="lt-LT" sz="1600" dirty="0">
                <a:solidFill>
                  <a:srgbClr val="002060"/>
                </a:solidFill>
                <a:latin typeface="Times New Roman" panose="02020603050405020304" pitchFamily="18" charset="0"/>
                <a:cs typeface="Times New Roman" panose="02020603050405020304" pitchFamily="18" charset="0"/>
              </a:rPr>
              <a:t>Bendrieji ir operatyviniai apsaugomųjų veiksmų kriterijai ir taikymo lygiai;</a:t>
            </a:r>
          </a:p>
          <a:p>
            <a:pPr marL="685800" lvl="1">
              <a:buFont typeface="Wingdings" pitchFamily="2" charset="2"/>
              <a:buChar char="Ø"/>
            </a:pPr>
            <a:r>
              <a:rPr lang="lt-LT" sz="1600" dirty="0">
                <a:solidFill>
                  <a:srgbClr val="002060"/>
                </a:solidFill>
                <a:latin typeface="Times New Roman" panose="02020603050405020304" pitchFamily="18" charset="0"/>
                <a:cs typeface="Times New Roman" panose="02020603050405020304" pitchFamily="18" charset="0"/>
              </a:rPr>
              <a:t>Apsaugomųjų veiksmų strategija (jodo profilaktika, gyventojų evakuacija, slėpimasis, maisto apribojimai);</a:t>
            </a:r>
          </a:p>
          <a:p>
            <a:pPr marL="685800" lvl="1">
              <a:buFont typeface="Wingdings" pitchFamily="2" charset="2"/>
              <a:buChar char="Ø"/>
            </a:pPr>
            <a:r>
              <a:rPr lang="lt-LT" sz="1600" dirty="0">
                <a:solidFill>
                  <a:srgbClr val="002060"/>
                </a:solidFill>
                <a:latin typeface="Times New Roman" panose="02020603050405020304" pitchFamily="18" charset="0"/>
                <a:cs typeface="Times New Roman" panose="02020603050405020304" pitchFamily="18" charset="0"/>
              </a:rPr>
              <a:t>Dvišalis </a:t>
            </a:r>
            <a:r>
              <a:rPr lang="lt-LT" sz="1600" dirty="0" err="1">
                <a:solidFill>
                  <a:srgbClr val="002060"/>
                </a:solidFill>
                <a:latin typeface="Times New Roman" panose="02020603050405020304" pitchFamily="18" charset="0"/>
                <a:cs typeface="Times New Roman" panose="02020603050405020304" pitchFamily="18" charset="0"/>
              </a:rPr>
              <a:t>ben</a:t>
            </a:r>
            <a:r>
              <a:rPr lang="en-US" sz="1600" dirty="0">
                <a:solidFill>
                  <a:srgbClr val="002060"/>
                </a:solidFill>
                <a:latin typeface="Times New Roman" panose="02020603050405020304" pitchFamily="18" charset="0"/>
                <a:cs typeface="Times New Roman" panose="02020603050405020304" pitchFamily="18" charset="0"/>
              </a:rPr>
              <a:t>d</a:t>
            </a:r>
            <a:r>
              <a:rPr lang="lt-LT" sz="1600" dirty="0" err="1">
                <a:solidFill>
                  <a:srgbClr val="002060"/>
                </a:solidFill>
                <a:latin typeface="Times New Roman" panose="02020603050405020304" pitchFamily="18" charset="0"/>
                <a:cs typeface="Times New Roman" panose="02020603050405020304" pitchFamily="18" charset="0"/>
              </a:rPr>
              <a:t>radarbiavimas</a:t>
            </a:r>
            <a:r>
              <a:rPr lang="lt-LT" sz="1600" dirty="0">
                <a:solidFill>
                  <a:srgbClr val="002060"/>
                </a:solidFill>
                <a:latin typeface="Times New Roman" panose="02020603050405020304" pitchFamily="18" charset="0"/>
                <a:cs typeface="Times New Roman" panose="02020603050405020304" pitchFamily="18" charset="0"/>
              </a:rPr>
              <a:t> avarinės parengties ir reagavimo srityje;</a:t>
            </a:r>
          </a:p>
          <a:p>
            <a:pPr marL="685800" lvl="1">
              <a:buFont typeface="Wingdings" pitchFamily="2" charset="2"/>
              <a:buChar char="Ø"/>
            </a:pPr>
            <a:r>
              <a:rPr lang="lt-LT" sz="1600" dirty="0">
                <a:solidFill>
                  <a:srgbClr val="002060"/>
                </a:solidFill>
                <a:latin typeface="Times New Roman" panose="02020603050405020304" pitchFamily="18" charset="0"/>
                <a:cs typeface="Times New Roman" panose="02020603050405020304" pitchFamily="18" charset="0"/>
              </a:rPr>
              <a:t>Medicininė pagalba ir specializuotas gydymas;</a:t>
            </a:r>
          </a:p>
          <a:p>
            <a:pPr marL="685800" lvl="1">
              <a:buFont typeface="Wingdings" pitchFamily="2" charset="2"/>
              <a:buChar char="Ø"/>
            </a:pPr>
            <a:r>
              <a:rPr lang="lt-LT" sz="1600" dirty="0">
                <a:solidFill>
                  <a:srgbClr val="002060"/>
                </a:solidFill>
                <a:latin typeface="Times New Roman" panose="02020603050405020304" pitchFamily="18" charset="0"/>
                <a:cs typeface="Times New Roman" panose="02020603050405020304" pitchFamily="18" charset="0"/>
              </a:rPr>
              <a:t>Techninės pagalbos priemonės priimant avarinio reagavimo sprendimus</a:t>
            </a:r>
          </a:p>
        </p:txBody>
      </p:sp>
      <p:sp>
        <p:nvSpPr>
          <p:cNvPr id="5" name="Slide Number Placeholder 4"/>
          <p:cNvSpPr>
            <a:spLocks noGrp="1"/>
          </p:cNvSpPr>
          <p:nvPr>
            <p:ph type="sldNum" sz="quarter" idx="12"/>
          </p:nvPr>
        </p:nvSpPr>
        <p:spPr/>
        <p:txBody>
          <a:bodyPr/>
          <a:lstStyle/>
          <a:p>
            <a:fld id="{8D920CCC-B97E-474E-95CB-6D371ABDBAD5}" type="slidenum">
              <a:rPr lang="lt-LT" smtClean="0">
                <a:solidFill>
                  <a:prstClr val="black">
                    <a:tint val="75000"/>
                  </a:prstClr>
                </a:solidFill>
              </a:rPr>
              <a:pPr/>
              <a:t>3</a:t>
            </a:fld>
            <a:endParaRPr lang="lt-LT">
              <a:solidFill>
                <a:prstClr val="black">
                  <a:tint val="75000"/>
                </a:prstClr>
              </a:solidFill>
            </a:endParaRPr>
          </a:p>
        </p:txBody>
      </p:sp>
      <p:sp>
        <p:nvSpPr>
          <p:cNvPr id="6" name="Title 5"/>
          <p:cNvSpPr>
            <a:spLocks noGrp="1"/>
          </p:cNvSpPr>
          <p:nvPr>
            <p:ph type="title"/>
          </p:nvPr>
        </p:nvSpPr>
        <p:spPr/>
        <p:txBody>
          <a:bodyPr>
            <a:normAutofit/>
          </a:bodyPr>
          <a:lstStyle/>
          <a:p>
            <a:r>
              <a:rPr lang="lt-LT" sz="2800">
                <a:latin typeface="Times New Roman" panose="02020603050405020304" pitchFamily="18" charset="0"/>
                <a:cs typeface="Times New Roman" panose="02020603050405020304" pitchFamily="18" charset="0"/>
              </a:rPr>
              <a:t>AvariNĖS  Parengties Sritys</a:t>
            </a:r>
            <a:endParaRPr lang="en-GB"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27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A635B66-455B-4DCF-BC46-EB7EF7D880D4}"/>
              </a:ext>
            </a:extLst>
          </p:cNvPr>
          <p:cNvSpPr>
            <a:spLocks noGrp="1"/>
          </p:cNvSpPr>
          <p:nvPr>
            <p:ph type="title"/>
          </p:nvPr>
        </p:nvSpPr>
        <p:spPr>
          <a:xfrm>
            <a:off x="762000" y="152400"/>
            <a:ext cx="5943600" cy="579438"/>
          </a:xfrm>
        </p:spPr>
        <p:txBody>
          <a:bodyPr anchor="ctr">
            <a:normAutofit fontScale="90000"/>
          </a:bodyPr>
          <a:lstStyle/>
          <a:p>
            <a:r>
              <a:rPr lang="lt-LT" sz="3200">
                <a:latin typeface="Times New Roman" panose="02020603050405020304" pitchFamily="18" charset="0"/>
                <a:cs typeface="Times New Roman" panose="02020603050405020304" pitchFamily="18" charset="0"/>
              </a:rPr>
              <a:t>Avarinio planavimo zonos</a:t>
            </a:r>
            <a:endParaRPr lang="ru-RU" sz="3200" b="1">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D920CCC-B97E-474E-95CB-6D371ABDBAD5}" type="slidenum">
              <a:rPr lang="lt-LT" smtClean="0">
                <a:solidFill>
                  <a:prstClr val="black">
                    <a:tint val="75000"/>
                  </a:prstClr>
                </a:solidFill>
              </a:rPr>
              <a:pPr/>
              <a:t>4</a:t>
            </a:fld>
            <a:endParaRPr lang="lt-LT">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227036661"/>
              </p:ext>
            </p:extLst>
          </p:nvPr>
        </p:nvGraphicFramePr>
        <p:xfrm>
          <a:off x="1532890" y="1663668"/>
          <a:ext cx="6078220" cy="4365626"/>
        </p:xfrm>
        <a:graphic>
          <a:graphicData uri="http://schemas.openxmlformats.org/drawingml/2006/table">
            <a:tbl>
              <a:tblPr firstRow="1" firstCol="1" bandRow="1"/>
              <a:tblGrid>
                <a:gridCol w="1215390">
                  <a:extLst>
                    <a:ext uri="{9D8B030D-6E8A-4147-A177-3AD203B41FA5}">
                      <a16:colId xmlns:a16="http://schemas.microsoft.com/office/drawing/2014/main" val="20000"/>
                    </a:ext>
                  </a:extLst>
                </a:gridCol>
                <a:gridCol w="1215390">
                  <a:extLst>
                    <a:ext uri="{9D8B030D-6E8A-4147-A177-3AD203B41FA5}">
                      <a16:colId xmlns:a16="http://schemas.microsoft.com/office/drawing/2014/main" val="20001"/>
                    </a:ext>
                  </a:extLst>
                </a:gridCol>
                <a:gridCol w="1215390">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384175">
                <a:tc rowSpan="2">
                  <a:txBody>
                    <a:bodyPr/>
                    <a:lstStyle/>
                    <a:p>
                      <a:pPr algn="just">
                        <a:lnSpc>
                          <a:spcPct val="115000"/>
                        </a:lnSpc>
                        <a:spcAft>
                          <a:spcPts val="0"/>
                        </a:spcAft>
                      </a:pPr>
                      <a:r>
                        <a:rPr lang="en-GB" sz="1400" b="1">
                          <a:effectLst/>
                          <a:latin typeface="Times New Roman"/>
                          <a:ea typeface="Calibri"/>
                          <a:cs typeface="Times New Roman"/>
                        </a:rPr>
                        <a:t> </a:t>
                      </a:r>
                      <a:endParaRPr lang="en-GB" sz="1100" b="1">
                        <a:effectLst/>
                        <a:latin typeface="Calibri"/>
                        <a:ea typeface="Calibri"/>
                        <a:cs typeface="Times New Roman"/>
                      </a:endParaRPr>
                    </a:p>
                    <a:p>
                      <a:pPr algn="ctr">
                        <a:lnSpc>
                          <a:spcPct val="115000"/>
                        </a:lnSpc>
                        <a:spcAft>
                          <a:spcPts val="0"/>
                        </a:spcAft>
                      </a:pPr>
                      <a:r>
                        <a:rPr lang="en-GB" sz="1100" b="1">
                          <a:effectLst/>
                          <a:latin typeface="Times New Roman"/>
                          <a:ea typeface="Calibri"/>
                          <a:cs typeface="Times New Roman"/>
                        </a:rPr>
                        <a:t> </a:t>
                      </a:r>
                      <a:endParaRPr lang="en-GB" sz="1100" b="1">
                        <a:effectLst/>
                        <a:latin typeface="Calibri"/>
                        <a:ea typeface="Calibri"/>
                        <a:cs typeface="Times New Roman"/>
                      </a:endParaRPr>
                    </a:p>
                    <a:p>
                      <a:pPr algn="ctr">
                        <a:lnSpc>
                          <a:spcPct val="115000"/>
                        </a:lnSpc>
                        <a:spcAft>
                          <a:spcPts val="0"/>
                        </a:spcAft>
                      </a:pPr>
                      <a:r>
                        <a:rPr lang="en-GB" sz="1100" b="1">
                          <a:effectLst/>
                          <a:latin typeface="Times New Roman"/>
                          <a:ea typeface="Calibri"/>
                          <a:cs typeface="Times New Roman"/>
                        </a:rPr>
                        <a:t> </a:t>
                      </a:r>
                      <a:endParaRPr lang="en-GB" sz="1100" b="1">
                        <a:effectLst/>
                        <a:latin typeface="Calibri"/>
                        <a:ea typeface="Calibri"/>
                        <a:cs typeface="Times New Roman"/>
                      </a:endParaRPr>
                    </a:p>
                    <a:p>
                      <a:pPr algn="ctr">
                        <a:lnSpc>
                          <a:spcPct val="115000"/>
                        </a:lnSpc>
                        <a:spcAft>
                          <a:spcPts val="0"/>
                        </a:spcAft>
                      </a:pPr>
                      <a:r>
                        <a:rPr lang="en-GB" sz="1100" b="1">
                          <a:effectLst/>
                          <a:latin typeface="Times New Roman"/>
                          <a:ea typeface="Calibri"/>
                          <a:cs typeface="Times New Roman"/>
                        </a:rPr>
                        <a:t>Šalis</a:t>
                      </a:r>
                      <a:endParaRPr lang="en-GB" sz="1100" b="1">
                        <a:effectLst/>
                        <a:latin typeface="Calibri"/>
                        <a:ea typeface="Calibri"/>
                        <a:cs typeface="Times New Roman"/>
                      </a:endParaRPr>
                    </a:p>
                    <a:p>
                      <a:pPr algn="ctr">
                        <a:lnSpc>
                          <a:spcPct val="115000"/>
                        </a:lnSpc>
                        <a:spcAft>
                          <a:spcPts val="0"/>
                        </a:spcAft>
                      </a:pPr>
                      <a:r>
                        <a:rPr lang="en-GB" sz="1400" b="1">
                          <a:effectLst/>
                          <a:latin typeface="Times New Roman"/>
                          <a:ea typeface="Calibri"/>
                          <a:cs typeface="Times New Roman"/>
                        </a:rPr>
                        <a:t> </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n-GB" sz="1100" b="1">
                          <a:effectLst/>
                          <a:latin typeface="Times New Roman"/>
                          <a:ea typeface="Calibri"/>
                          <a:cs typeface="Times New Roman"/>
                        </a:rPr>
                        <a:t> </a:t>
                      </a:r>
                      <a:endParaRPr lang="en-GB" sz="1100" b="1">
                        <a:effectLst/>
                        <a:latin typeface="Calibri"/>
                        <a:ea typeface="Calibri"/>
                        <a:cs typeface="Times New Roman"/>
                      </a:endParaRPr>
                    </a:p>
                    <a:p>
                      <a:pPr algn="ctr">
                        <a:lnSpc>
                          <a:spcPct val="115000"/>
                        </a:lnSpc>
                        <a:spcAft>
                          <a:spcPts val="0"/>
                        </a:spcAft>
                      </a:pPr>
                      <a:r>
                        <a:rPr lang="en-GB" sz="1100" b="1">
                          <a:effectLst/>
                          <a:latin typeface="Times New Roman"/>
                          <a:ea typeface="Calibri"/>
                          <a:cs typeface="Times New Roman"/>
                        </a:rPr>
                        <a:t>Avarinio planavimo zonos (km)</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53060">
                <a:tc vMerge="1">
                  <a:txBody>
                    <a:bodyPr/>
                    <a:lstStyle/>
                    <a:p>
                      <a:endParaRPr lang="en-GB"/>
                    </a:p>
                  </a:txBody>
                  <a:tcPr/>
                </a:tc>
                <a:tc>
                  <a:txBody>
                    <a:bodyPr/>
                    <a:lstStyle/>
                    <a:p>
                      <a:pPr algn="ctr">
                        <a:lnSpc>
                          <a:spcPct val="115000"/>
                        </a:lnSpc>
                        <a:spcAft>
                          <a:spcPts val="0"/>
                        </a:spcAft>
                      </a:pPr>
                      <a:r>
                        <a:rPr lang="en-GB" sz="1100" b="1">
                          <a:effectLst/>
                          <a:latin typeface="Times New Roman"/>
                          <a:ea typeface="Calibri"/>
                          <a:cs typeface="Times New Roman"/>
                        </a:rPr>
                        <a:t>Gyventojų slėpimasis</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 </a:t>
                      </a:r>
                      <a:endParaRPr lang="en-GB" sz="1100" b="1">
                        <a:effectLst/>
                        <a:latin typeface="Calibri"/>
                        <a:ea typeface="Calibri"/>
                        <a:cs typeface="Times New Roman"/>
                      </a:endParaRPr>
                    </a:p>
                    <a:p>
                      <a:pPr algn="ctr">
                        <a:lnSpc>
                          <a:spcPct val="115000"/>
                        </a:lnSpc>
                        <a:spcAft>
                          <a:spcPts val="0"/>
                        </a:spcAft>
                      </a:pPr>
                      <a:r>
                        <a:rPr lang="en-GB" sz="1100" b="1">
                          <a:effectLst/>
                          <a:latin typeface="Times New Roman"/>
                          <a:ea typeface="Calibri"/>
                          <a:cs typeface="Times New Roman"/>
                        </a:rPr>
                        <a:t>Evakuacija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 </a:t>
                      </a:r>
                      <a:endParaRPr lang="en-GB" sz="1100" b="1">
                        <a:effectLst/>
                        <a:latin typeface="Calibri"/>
                        <a:ea typeface="Calibri"/>
                        <a:cs typeface="Times New Roman"/>
                      </a:endParaRPr>
                    </a:p>
                    <a:p>
                      <a:pPr algn="ctr">
                        <a:lnSpc>
                          <a:spcPct val="115000"/>
                        </a:lnSpc>
                        <a:spcAft>
                          <a:spcPts val="0"/>
                        </a:spcAft>
                      </a:pPr>
                      <a:r>
                        <a:rPr lang="en-GB" sz="1100" b="1">
                          <a:effectLst/>
                          <a:latin typeface="Times New Roman"/>
                          <a:ea typeface="Calibri"/>
                          <a:cs typeface="Times New Roman"/>
                        </a:rPr>
                        <a:t>Jodo profilaktika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 </a:t>
                      </a:r>
                      <a:endParaRPr lang="en-GB" sz="1100" b="1">
                        <a:effectLst/>
                        <a:latin typeface="Calibri"/>
                        <a:ea typeface="Calibri"/>
                        <a:cs typeface="Times New Roman"/>
                      </a:endParaRPr>
                    </a:p>
                    <a:p>
                      <a:pPr algn="ctr">
                        <a:lnSpc>
                          <a:spcPct val="115000"/>
                        </a:lnSpc>
                        <a:spcAft>
                          <a:spcPts val="0"/>
                        </a:spcAft>
                      </a:pPr>
                      <a:r>
                        <a:rPr lang="en-GB" sz="1100" b="1">
                          <a:effectLst/>
                          <a:latin typeface="Times New Roman"/>
                          <a:ea typeface="Calibri"/>
                          <a:cs typeface="Times New Roman"/>
                        </a:rPr>
                        <a:t>Maisto apribojimai</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en-GB" sz="14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15000"/>
                        </a:lnSpc>
                        <a:spcAft>
                          <a:spcPts val="0"/>
                        </a:spcAft>
                      </a:pPr>
                      <a:r>
                        <a:rPr lang="en-GB" sz="1100" b="1">
                          <a:effectLst/>
                          <a:latin typeface="Times New Roman"/>
                          <a:ea typeface="Calibri"/>
                          <a:cs typeface="Times New Roman"/>
                        </a:rPr>
                        <a:t>Belgija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20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Visa teritorija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lnSpc>
                          <a:spcPct val="115000"/>
                        </a:lnSpc>
                        <a:spcAft>
                          <a:spcPts val="0"/>
                        </a:spcAft>
                      </a:pPr>
                      <a:r>
                        <a:rPr lang="en-GB" sz="1100" b="1">
                          <a:effectLst/>
                          <a:latin typeface="Times New Roman"/>
                          <a:ea typeface="Calibri"/>
                          <a:cs typeface="Times New Roman"/>
                        </a:rPr>
                        <a:t>Čekija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13-20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5-10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13-20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13-20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just">
                        <a:lnSpc>
                          <a:spcPct val="115000"/>
                        </a:lnSpc>
                        <a:spcAft>
                          <a:spcPts val="0"/>
                        </a:spcAft>
                      </a:pPr>
                      <a:r>
                        <a:rPr lang="en-GB" sz="1100" b="1">
                          <a:effectLst/>
                          <a:latin typeface="Times New Roman"/>
                          <a:ea typeface="Calibri"/>
                          <a:cs typeface="Times New Roman"/>
                        </a:rPr>
                        <a:t>Ispanija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30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just">
                        <a:lnSpc>
                          <a:spcPct val="115000"/>
                        </a:lnSpc>
                        <a:spcAft>
                          <a:spcPts val="0"/>
                        </a:spcAft>
                      </a:pPr>
                      <a:r>
                        <a:rPr lang="en-GB" sz="1100" b="1">
                          <a:effectLst/>
                          <a:latin typeface="Times New Roman"/>
                          <a:ea typeface="Calibri"/>
                          <a:cs typeface="Times New Roman"/>
                        </a:rPr>
                        <a:t>Jungtinė Karalystė</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n-GB" sz="1100" b="1">
                          <a:effectLst/>
                          <a:latin typeface="Times New Roman"/>
                          <a:ea typeface="Calibri"/>
                          <a:cs typeface="Times New Roman"/>
                        </a:rPr>
                        <a:t>1-3.5 (15)</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n-GB" sz="1100" b="1">
                          <a:effectLst/>
                          <a:latin typeface="Times New Roman"/>
                          <a:ea typeface="Calibri"/>
                          <a:cs typeface="Times New Roman"/>
                        </a:rPr>
                        <a:t>1-3.5 (4 ir ≥) </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n-GB" sz="1100" b="1">
                          <a:effectLst/>
                          <a:latin typeface="Times New Roman"/>
                          <a:ea typeface="Calibri"/>
                          <a:cs typeface="Times New Roman"/>
                        </a:rPr>
                        <a:t>1-3.5 (15)</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n-GB" sz="1100" b="1">
                          <a:effectLst/>
                          <a:latin typeface="Times New Roman"/>
                          <a:ea typeface="Calibri"/>
                          <a:cs typeface="Times New Roman"/>
                        </a:rPr>
                        <a:t>-</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0">
                <a:tc>
                  <a:txBody>
                    <a:bodyPr/>
                    <a:lstStyle/>
                    <a:p>
                      <a:pPr algn="just">
                        <a:lnSpc>
                          <a:spcPct val="115000"/>
                        </a:lnSpc>
                        <a:spcAft>
                          <a:spcPts val="0"/>
                        </a:spcAft>
                      </a:pPr>
                      <a:r>
                        <a:rPr lang="en-GB" sz="1100" b="1">
                          <a:effectLst/>
                          <a:latin typeface="Times New Roman"/>
                          <a:ea typeface="Calibri"/>
                          <a:cs typeface="Times New Roman"/>
                        </a:rPr>
                        <a:t>Olandija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20-40-50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5-5,4</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10-20-25</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just">
                        <a:lnSpc>
                          <a:spcPct val="115000"/>
                        </a:lnSpc>
                        <a:spcAft>
                          <a:spcPts val="0"/>
                        </a:spcAft>
                      </a:pPr>
                      <a:r>
                        <a:rPr lang="en-GB" sz="1100" b="1">
                          <a:effectLst/>
                          <a:latin typeface="Times New Roman"/>
                          <a:ea typeface="Calibri"/>
                          <a:cs typeface="Times New Roman"/>
                        </a:rPr>
                        <a:t>Prancūzija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5</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 </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just">
                        <a:lnSpc>
                          <a:spcPct val="115000"/>
                        </a:lnSpc>
                        <a:spcAft>
                          <a:spcPts val="0"/>
                        </a:spcAft>
                      </a:pPr>
                      <a:r>
                        <a:rPr lang="en-GB" sz="1100" b="1">
                          <a:effectLst/>
                          <a:latin typeface="Times New Roman"/>
                          <a:ea typeface="Calibri"/>
                          <a:cs typeface="Times New Roman"/>
                        </a:rPr>
                        <a:t>Rumunija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just">
                        <a:lnSpc>
                          <a:spcPct val="115000"/>
                        </a:lnSpc>
                        <a:spcAft>
                          <a:spcPts val="0"/>
                        </a:spcAft>
                      </a:pPr>
                      <a:r>
                        <a:rPr lang="en-GB" sz="1100" b="1">
                          <a:effectLst/>
                          <a:latin typeface="Times New Roman"/>
                          <a:ea typeface="Calibri"/>
                          <a:cs typeface="Times New Roman"/>
                        </a:rPr>
                        <a:t>Slovakija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20-21</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20-21</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20-21</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20-21</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just">
                        <a:lnSpc>
                          <a:spcPct val="115000"/>
                        </a:lnSpc>
                        <a:spcAft>
                          <a:spcPts val="0"/>
                        </a:spcAft>
                      </a:pPr>
                      <a:r>
                        <a:rPr lang="en-GB" sz="1100" b="1">
                          <a:effectLst/>
                          <a:latin typeface="Times New Roman"/>
                          <a:ea typeface="Calibri"/>
                          <a:cs typeface="Times New Roman"/>
                        </a:rPr>
                        <a:t>Slovėnija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25</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algn="just">
                        <a:lnSpc>
                          <a:spcPct val="115000"/>
                        </a:lnSpc>
                        <a:spcAft>
                          <a:spcPts val="0"/>
                        </a:spcAft>
                      </a:pPr>
                      <a:r>
                        <a:rPr lang="en-GB" sz="1100" b="1">
                          <a:effectLst/>
                          <a:latin typeface="Times New Roman"/>
                          <a:ea typeface="Calibri"/>
                          <a:cs typeface="Times New Roman"/>
                        </a:rPr>
                        <a:t>Suomija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20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5</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20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algn="just">
                        <a:lnSpc>
                          <a:spcPct val="115000"/>
                        </a:lnSpc>
                        <a:spcAft>
                          <a:spcPts val="0"/>
                        </a:spcAft>
                      </a:pPr>
                      <a:r>
                        <a:rPr lang="en-GB" sz="1100" b="1">
                          <a:effectLst/>
                          <a:latin typeface="Times New Roman"/>
                          <a:ea typeface="Calibri"/>
                          <a:cs typeface="Times New Roman"/>
                        </a:rPr>
                        <a:t>Švedija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15</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15</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15</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50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0">
                <a:tc>
                  <a:txBody>
                    <a:bodyPr/>
                    <a:lstStyle/>
                    <a:p>
                      <a:pPr algn="just">
                        <a:lnSpc>
                          <a:spcPct val="115000"/>
                        </a:lnSpc>
                        <a:spcAft>
                          <a:spcPts val="0"/>
                        </a:spcAft>
                      </a:pPr>
                      <a:r>
                        <a:rPr lang="en-GB" sz="1100" b="1">
                          <a:effectLst/>
                          <a:latin typeface="Times New Roman"/>
                          <a:ea typeface="Calibri"/>
                          <a:cs typeface="Times New Roman"/>
                        </a:rPr>
                        <a:t>Šveicarija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20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3-5</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20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Visa teritorija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0">
                <a:tc>
                  <a:txBody>
                    <a:bodyPr/>
                    <a:lstStyle/>
                    <a:p>
                      <a:pPr algn="just">
                        <a:lnSpc>
                          <a:spcPct val="115000"/>
                        </a:lnSpc>
                        <a:spcAft>
                          <a:spcPts val="0"/>
                        </a:spcAft>
                      </a:pPr>
                      <a:r>
                        <a:rPr lang="en-GB" sz="1100" b="1">
                          <a:effectLst/>
                          <a:latin typeface="Times New Roman"/>
                          <a:ea typeface="Calibri"/>
                          <a:cs typeface="Times New Roman"/>
                        </a:rPr>
                        <a:t>Vengrija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0-30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0-30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0-30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Visa teritorija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0">
                <a:tc>
                  <a:txBody>
                    <a:bodyPr/>
                    <a:lstStyle/>
                    <a:p>
                      <a:pPr algn="just">
                        <a:lnSpc>
                          <a:spcPct val="115000"/>
                        </a:lnSpc>
                        <a:spcAft>
                          <a:spcPts val="0"/>
                        </a:spcAft>
                      </a:pPr>
                      <a:r>
                        <a:rPr lang="en-GB" sz="1100" b="1">
                          <a:effectLst/>
                          <a:latin typeface="Times New Roman"/>
                          <a:ea typeface="Calibri"/>
                          <a:cs typeface="Times New Roman"/>
                        </a:rPr>
                        <a:t>Vokietija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100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Visa teritorija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0">
                <a:tc>
                  <a:txBody>
                    <a:bodyPr/>
                    <a:lstStyle/>
                    <a:p>
                      <a:pPr algn="just">
                        <a:lnSpc>
                          <a:spcPct val="115000"/>
                        </a:lnSpc>
                        <a:spcAft>
                          <a:spcPts val="0"/>
                        </a:spcAft>
                      </a:pPr>
                      <a:r>
                        <a:rPr lang="en-GB" sz="1100" b="1">
                          <a:effectLst/>
                          <a:latin typeface="Times New Roman"/>
                          <a:ea typeface="Calibri"/>
                          <a:cs typeface="Times New Roman"/>
                        </a:rPr>
                        <a:t>Lietuva</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30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30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30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300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0">
                <a:tc>
                  <a:txBody>
                    <a:bodyPr/>
                    <a:lstStyle/>
                    <a:p>
                      <a:pPr algn="just">
                        <a:lnSpc>
                          <a:spcPct val="115000"/>
                        </a:lnSpc>
                        <a:spcAft>
                          <a:spcPts val="0"/>
                        </a:spcAft>
                      </a:pPr>
                      <a:r>
                        <a:rPr lang="en-GB" sz="1100" b="1">
                          <a:effectLst/>
                          <a:latin typeface="Times New Roman"/>
                          <a:ea typeface="Calibri"/>
                          <a:cs typeface="Times New Roman"/>
                        </a:rPr>
                        <a:t>TATENA </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15-30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15-30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15-30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Times New Roman"/>
                          <a:ea typeface="Calibri"/>
                          <a:cs typeface="Times New Roman"/>
                        </a:rPr>
                        <a:t>300</a:t>
                      </a:r>
                      <a:endParaRPr lang="en-GB"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451992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A635B66-455B-4DCF-BC46-EB7EF7D880D4}"/>
              </a:ext>
            </a:extLst>
          </p:cNvPr>
          <p:cNvSpPr>
            <a:spLocks noGrp="1"/>
          </p:cNvSpPr>
          <p:nvPr>
            <p:ph type="title"/>
          </p:nvPr>
        </p:nvSpPr>
        <p:spPr>
          <a:xfrm>
            <a:off x="762000" y="381000"/>
            <a:ext cx="5943600" cy="914400"/>
          </a:xfrm>
        </p:spPr>
        <p:txBody>
          <a:bodyPr anchor="ctr">
            <a:normAutofit fontScale="90000"/>
          </a:bodyPr>
          <a:lstStyle/>
          <a:p>
            <a:pPr algn="ctr"/>
            <a:r>
              <a:rPr lang="lt-LT" sz="3200">
                <a:latin typeface="Times New Roman" panose="02020603050405020304" pitchFamily="18" charset="0"/>
                <a:cs typeface="Times New Roman" panose="02020603050405020304" pitchFamily="18" charset="0"/>
              </a:rPr>
              <a:t>Avarinio planavimo zonos</a:t>
            </a:r>
            <a:endParaRPr lang="ru-RU" sz="3200" b="1">
              <a:solidFill>
                <a:srgbClr val="C0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D920CCC-B97E-474E-95CB-6D371ABDBAD5}" type="slidenum">
              <a:rPr lang="lt-LT" smtClean="0">
                <a:solidFill>
                  <a:prstClr val="black">
                    <a:tint val="75000"/>
                  </a:prstClr>
                </a:solidFill>
              </a:rPr>
              <a:pPr/>
              <a:t>5</a:t>
            </a:fld>
            <a:endParaRPr lang="lt-LT">
              <a:solidFill>
                <a:prstClr val="black">
                  <a:tint val="75000"/>
                </a:prstClr>
              </a:solidFill>
            </a:endParaRPr>
          </a:p>
        </p:txBody>
      </p:sp>
      <p:sp>
        <p:nvSpPr>
          <p:cNvPr id="4" name="Content Placeholder 3"/>
          <p:cNvSpPr>
            <a:spLocks noGrp="1"/>
          </p:cNvSpPr>
          <p:nvPr>
            <p:ph idx="1"/>
          </p:nvPr>
        </p:nvSpPr>
        <p:spPr>
          <a:xfrm>
            <a:off x="381000" y="1676400"/>
            <a:ext cx="6019800" cy="4525963"/>
          </a:xfrm>
        </p:spPr>
        <p:txBody>
          <a:bodyPr>
            <a:normAutofit/>
          </a:bodyPr>
          <a:lstStyle/>
          <a:p>
            <a:pPr>
              <a:buFont typeface="Wingdings" panose="05000000000000000000" pitchFamily="2" charset="2"/>
              <a:buChar char="Ø"/>
            </a:pPr>
            <a:r>
              <a:rPr lang="lt-LT" sz="1800" dirty="0">
                <a:solidFill>
                  <a:srgbClr val="002060"/>
                </a:solidFill>
                <a:latin typeface="Times New Roman" panose="02020603050405020304" pitchFamily="18" charset="0"/>
                <a:cs typeface="Times New Roman" panose="02020603050405020304" pitchFamily="18" charset="0"/>
              </a:rPr>
              <a:t>Avarinio planavimo zonų ribos turi būti pagrįstos prognozuojamų avarijų scenarijais, vietos meteorologinių sąlygų analizės rezultatais ir nustatytais radiacijos dozių kriterijais;</a:t>
            </a:r>
            <a:endParaRPr lang="en-US" sz="1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err="1">
                <a:solidFill>
                  <a:srgbClr val="002060"/>
                </a:solidFill>
                <a:latin typeface="Times New Roman" panose="02020603050405020304" pitchFamily="18" charset="0"/>
                <a:cs typeface="Times New Roman" panose="02020603050405020304" pitchFamily="18" charset="0"/>
              </a:rPr>
              <a:t>Dvi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alternatyvos</a:t>
            </a:r>
            <a:r>
              <a:rPr lang="en-US" sz="1800" dirty="0">
                <a:solidFill>
                  <a:srgbClr val="00206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r>
              <a:rPr lang="en-US" sz="1400" dirty="0">
                <a:solidFill>
                  <a:srgbClr val="002060"/>
                </a:solidFill>
                <a:latin typeface="Times New Roman" panose="02020603050405020304" pitchFamily="18" charset="0"/>
                <a:cs typeface="Times New Roman" panose="02020603050405020304" pitchFamily="18" charset="0"/>
              </a:rPr>
              <a:t>TATENA  APZ </a:t>
            </a:r>
            <a:r>
              <a:rPr lang="en-US" sz="1400" dirty="0" err="1">
                <a:solidFill>
                  <a:srgbClr val="002060"/>
                </a:solidFill>
                <a:latin typeface="Times New Roman" panose="02020603050405020304" pitchFamily="18" charset="0"/>
                <a:cs typeface="Times New Roman" panose="02020603050405020304" pitchFamily="18" charset="0"/>
              </a:rPr>
              <a:t>normatyvai</a:t>
            </a:r>
            <a:r>
              <a:rPr lang="lt-LT" sz="1400" dirty="0">
                <a:solidFill>
                  <a:srgbClr val="00206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r>
              <a:rPr lang="lt-LT" sz="1400" dirty="0" err="1">
                <a:solidFill>
                  <a:srgbClr val="002060"/>
                </a:solidFill>
                <a:latin typeface="Times New Roman" panose="02020603050405020304" pitchFamily="18" charset="0"/>
                <a:cs typeface="Times New Roman" panose="02020603050405020304" pitchFamily="18" charset="0"/>
              </a:rPr>
              <a:t>Pragmatiškas</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optimizuotas</a:t>
            </a:r>
            <a:r>
              <a:rPr lang="en-US" sz="1400" dirty="0">
                <a:solidFill>
                  <a:srgbClr val="002060"/>
                </a:solidFill>
                <a:latin typeface="Times New Roman" panose="02020603050405020304" pitchFamily="18" charset="0"/>
                <a:cs typeface="Times New Roman" panose="02020603050405020304" pitchFamily="18" charset="0"/>
              </a:rPr>
              <a:t>)</a:t>
            </a:r>
            <a:r>
              <a:rPr lang="lt-LT" sz="1400" dirty="0">
                <a:solidFill>
                  <a:srgbClr val="002060"/>
                </a:solidFill>
                <a:latin typeface="Times New Roman" panose="02020603050405020304" pitchFamily="18" charset="0"/>
                <a:cs typeface="Times New Roman" panose="02020603050405020304" pitchFamily="18" charset="0"/>
              </a:rPr>
              <a:t> APZ ribų </a:t>
            </a:r>
            <a:r>
              <a:rPr lang="lt-LT" sz="1400" dirty="0" err="1">
                <a:solidFill>
                  <a:srgbClr val="002060"/>
                </a:solidFill>
                <a:latin typeface="Times New Roman" panose="02020603050405020304" pitchFamily="18" charset="0"/>
                <a:cs typeface="Times New Roman" panose="02020603050405020304" pitchFamily="18" charset="0"/>
              </a:rPr>
              <a:t>nustatym</a:t>
            </a:r>
            <a:r>
              <a:rPr lang="en-US" sz="1400" dirty="0">
                <a:solidFill>
                  <a:srgbClr val="002060"/>
                </a:solidFill>
                <a:latin typeface="Times New Roman" panose="02020603050405020304" pitchFamily="18" charset="0"/>
                <a:cs typeface="Times New Roman" panose="02020603050405020304" pitchFamily="18" charset="0"/>
              </a:rPr>
              <a:t>as;</a:t>
            </a:r>
            <a:endParaRPr lang="lt-LT" sz="14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lt-LT" sz="1800" b="1" dirty="0">
                <a:solidFill>
                  <a:srgbClr val="002060"/>
                </a:solidFill>
                <a:latin typeface="Times New Roman" panose="02020603050405020304" pitchFamily="18" charset="0"/>
                <a:cs typeface="Times New Roman" panose="02020603050405020304" pitchFamily="18" charset="0"/>
              </a:rPr>
              <a:t>Lietuvos Valstybiniame plane nustatytos APZ ribos turėtų būti peržiūrėtos ir atitinkamai </a:t>
            </a:r>
            <a:r>
              <a:rPr lang="lt-LT" sz="1800" b="1" dirty="0" err="1">
                <a:solidFill>
                  <a:srgbClr val="002060"/>
                </a:solidFill>
                <a:latin typeface="Times New Roman" panose="02020603050405020304" pitchFamily="18" charset="0"/>
                <a:cs typeface="Times New Roman" panose="02020603050405020304" pitchFamily="18" charset="0"/>
              </a:rPr>
              <a:t>validuotos</a:t>
            </a:r>
            <a:endParaRPr lang="en-US" sz="1800" b="1"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lt-LT" sz="1800" dirty="0">
              <a:solidFill>
                <a:srgbClr val="002060"/>
              </a:solidFill>
              <a:latin typeface="Times New Roman" panose="02020603050405020304" pitchFamily="18" charset="0"/>
              <a:cs typeface="Times New Roman" panose="02020603050405020304" pitchFamily="18" charset="0"/>
            </a:endParaRPr>
          </a:p>
          <a:p>
            <a:pPr marL="0" indent="0">
              <a:buNone/>
            </a:pPr>
            <a:r>
              <a:rPr lang="lt-LT" sz="1800" dirty="0">
                <a:latin typeface="Times New Roman" panose="02020603050405020304" pitchFamily="18" charset="0"/>
                <a:cs typeface="Times New Roman" panose="02020603050405020304" pitchFamily="18" charset="0"/>
              </a:rPr>
              <a:t> </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752600"/>
            <a:ext cx="2362200" cy="177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14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A635B66-455B-4DCF-BC46-EB7EF7D880D4}"/>
              </a:ext>
            </a:extLst>
          </p:cNvPr>
          <p:cNvSpPr>
            <a:spLocks noGrp="1"/>
          </p:cNvSpPr>
          <p:nvPr>
            <p:ph type="title"/>
          </p:nvPr>
        </p:nvSpPr>
        <p:spPr>
          <a:xfrm>
            <a:off x="532660" y="76200"/>
            <a:ext cx="7011140" cy="1447800"/>
          </a:xfrm>
        </p:spPr>
        <p:txBody>
          <a:bodyPr>
            <a:noAutofit/>
          </a:bodyPr>
          <a:lstStyle/>
          <a:p>
            <a:pPr algn="ctr"/>
            <a:r>
              <a:rPr lang="lt-LT" sz="2800" dirty="0">
                <a:latin typeface="Times New Roman" panose="02020603050405020304" pitchFamily="18" charset="0"/>
                <a:cs typeface="Times New Roman" panose="02020603050405020304" pitchFamily="18" charset="0"/>
              </a:rPr>
              <a:t>Išankstinio perspėjimo ir radiacinio </a:t>
            </a:r>
            <a:r>
              <a:rPr lang="lt-LT" sz="2800">
                <a:latin typeface="Times New Roman" panose="02020603050405020304" pitchFamily="18" charset="0"/>
                <a:cs typeface="Times New Roman" panose="02020603050405020304" pitchFamily="18" charset="0"/>
              </a:rPr>
              <a:t>monitoringo sistema </a:t>
            </a:r>
            <a:endParaRPr lang="en-US" sz="28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15DC4FAC-5261-495F-8265-9B687AA3869D}"/>
              </a:ext>
            </a:extLst>
          </p:cNvPr>
          <p:cNvSpPr>
            <a:spLocks noGrp="1"/>
          </p:cNvSpPr>
          <p:nvPr>
            <p:ph idx="1"/>
          </p:nvPr>
        </p:nvSpPr>
        <p:spPr>
          <a:xfrm>
            <a:off x="381000" y="1676400"/>
            <a:ext cx="8153401" cy="4876800"/>
          </a:xfrm>
        </p:spPr>
        <p:txBody>
          <a:bodyPr>
            <a:normAutofit/>
          </a:bodyPr>
          <a:lstStyle/>
          <a:p>
            <a:pPr algn="just">
              <a:buFont typeface="Wingdings" panose="05000000000000000000" pitchFamily="2" charset="2"/>
              <a:buChar char="Ø"/>
            </a:pPr>
            <a:r>
              <a:rPr lang="lt-LT" sz="1800" b="1" dirty="0">
                <a:solidFill>
                  <a:srgbClr val="002060"/>
                </a:solidFill>
                <a:latin typeface="Times New Roman" panose="02020603050405020304" pitchFamily="18" charset="0"/>
                <a:ea typeface="Calibri"/>
                <a:cs typeface="Times New Roman" panose="02020603050405020304" pitchFamily="18" charset="0"/>
              </a:rPr>
              <a:t>Radiacijos dozės galios matavimai, </a:t>
            </a:r>
            <a:r>
              <a:rPr lang="lt-LT" sz="1800" b="1" dirty="0" err="1">
                <a:solidFill>
                  <a:srgbClr val="002060"/>
                </a:solidFill>
                <a:latin typeface="Times New Roman" panose="02020603050405020304" pitchFamily="18" charset="0"/>
                <a:ea typeface="Calibri"/>
                <a:cs typeface="Times New Roman" panose="02020603050405020304" pitchFamily="18" charset="0"/>
              </a:rPr>
              <a:t>spektralinė</a:t>
            </a:r>
            <a:r>
              <a:rPr lang="lt-LT" sz="1800" b="1" dirty="0">
                <a:solidFill>
                  <a:srgbClr val="002060"/>
                </a:solidFill>
                <a:latin typeface="Times New Roman" panose="02020603050405020304" pitchFamily="18" charset="0"/>
                <a:ea typeface="Calibri"/>
                <a:cs typeface="Times New Roman" panose="02020603050405020304" pitchFamily="18" charset="0"/>
              </a:rPr>
              <a:t> analizė, oro mėginių analizė;</a:t>
            </a:r>
          </a:p>
          <a:p>
            <a:pPr algn="just">
              <a:buFont typeface="Wingdings" panose="05000000000000000000" pitchFamily="2" charset="2"/>
              <a:buChar char="Ø"/>
            </a:pPr>
            <a:r>
              <a:rPr lang="lt-LT" sz="1800" b="1" dirty="0">
                <a:solidFill>
                  <a:srgbClr val="002060"/>
                </a:solidFill>
                <a:latin typeface="Times New Roman" panose="02020603050405020304" pitchFamily="18" charset="0"/>
                <a:ea typeface="Calibri"/>
                <a:cs typeface="Times New Roman" panose="02020603050405020304" pitchFamily="18" charset="0"/>
              </a:rPr>
              <a:t>Daugumoje Europos šalių radiacinio monitoringo sistema pagrįsta ne techniniais</a:t>
            </a:r>
            <a:r>
              <a:rPr lang="en-US" sz="1800" b="1" dirty="0">
                <a:solidFill>
                  <a:srgbClr val="002060"/>
                </a:solidFill>
                <a:latin typeface="Times New Roman" panose="02020603050405020304" pitchFamily="18" charset="0"/>
                <a:ea typeface="Calibri"/>
                <a:cs typeface="Times New Roman" panose="02020603050405020304" pitchFamily="18" charset="0"/>
              </a:rPr>
              <a:t>,</a:t>
            </a:r>
            <a:r>
              <a:rPr lang="lt-LT" sz="1800" b="1" dirty="0">
                <a:solidFill>
                  <a:srgbClr val="002060"/>
                </a:solidFill>
                <a:latin typeface="Times New Roman" panose="02020603050405020304" pitchFamily="18" charset="0"/>
                <a:ea typeface="Calibri"/>
                <a:cs typeface="Times New Roman" panose="02020603050405020304" pitchFamily="18" charset="0"/>
              </a:rPr>
              <a:t> bet socialiniais ar politiniais</a:t>
            </a:r>
            <a:r>
              <a:rPr lang="en-US" sz="1800" b="1" dirty="0">
                <a:solidFill>
                  <a:srgbClr val="002060"/>
                </a:solidFill>
                <a:latin typeface="Times New Roman" panose="02020603050405020304" pitchFamily="18" charset="0"/>
                <a:ea typeface="Calibri"/>
                <a:cs typeface="Times New Roman" panose="02020603050405020304" pitchFamily="18" charset="0"/>
              </a:rPr>
              <a:t> </a:t>
            </a:r>
            <a:r>
              <a:rPr lang="lt-LT" sz="1800" b="1" dirty="0">
                <a:solidFill>
                  <a:srgbClr val="002060"/>
                </a:solidFill>
                <a:latin typeface="Times New Roman" panose="02020603050405020304" pitchFamily="18" charset="0"/>
                <a:ea typeface="Calibri"/>
                <a:cs typeface="Times New Roman" panose="02020603050405020304" pitchFamily="18" charset="0"/>
              </a:rPr>
              <a:t>pagrindais;</a:t>
            </a:r>
          </a:p>
          <a:p>
            <a:pPr algn="just">
              <a:buFont typeface="Wingdings" panose="05000000000000000000" pitchFamily="2" charset="2"/>
              <a:buChar char="Ø"/>
            </a:pPr>
            <a:r>
              <a:rPr lang="lt-LT" sz="1800" b="1" dirty="0">
                <a:solidFill>
                  <a:srgbClr val="002060"/>
                </a:solidFill>
                <a:latin typeface="Times New Roman" panose="02020603050405020304" pitchFamily="18" charset="0"/>
                <a:ea typeface="Calibri"/>
                <a:cs typeface="Times New Roman" panose="02020603050405020304" pitchFamily="18" charset="0"/>
              </a:rPr>
              <a:t>Monitoringo sistemos optimizacija:</a:t>
            </a:r>
          </a:p>
          <a:p>
            <a:pPr lvl="1" algn="just">
              <a:buFont typeface="Wingdings" panose="05000000000000000000" pitchFamily="2" charset="2"/>
              <a:buChar char="Ø"/>
            </a:pPr>
            <a:r>
              <a:rPr lang="lt-LT" sz="1400" b="1" dirty="0">
                <a:solidFill>
                  <a:srgbClr val="002060"/>
                </a:solidFill>
                <a:latin typeface="Times New Roman" panose="02020603050405020304" pitchFamily="18" charset="0"/>
                <a:ea typeface="Calibri"/>
                <a:cs typeface="Times New Roman" panose="02020603050405020304" pitchFamily="18" charset="0"/>
              </a:rPr>
              <a:t>Monitoringo stočių išsidėstymo kriterijai (radioaktyviųjų medžiagų sklaidos dideliais atstumais įvertinimo analizė);</a:t>
            </a:r>
          </a:p>
          <a:p>
            <a:pPr lvl="1" algn="just">
              <a:buFont typeface="Wingdings" panose="05000000000000000000" pitchFamily="2" charset="2"/>
              <a:buChar char="Ø"/>
            </a:pPr>
            <a:r>
              <a:rPr lang="lt-LT" sz="1400" b="1" dirty="0">
                <a:solidFill>
                  <a:srgbClr val="002060"/>
                </a:solidFill>
                <a:latin typeface="Times New Roman" panose="02020603050405020304" pitchFamily="18" charset="0"/>
                <a:cs typeface="Times New Roman" panose="02020603050405020304" pitchFamily="18" charset="0"/>
              </a:rPr>
              <a:t>Radiacinė spektrometrija arčiau potencialiai pavojingo objekto kaimyninėje valstybėje;</a:t>
            </a:r>
          </a:p>
          <a:p>
            <a:pPr lvl="1" algn="just">
              <a:buFont typeface="Wingdings" panose="05000000000000000000" pitchFamily="2" charset="2"/>
              <a:buChar char="Ø"/>
            </a:pPr>
            <a:r>
              <a:rPr lang="lt-LT" sz="1400" b="1" dirty="0">
                <a:solidFill>
                  <a:srgbClr val="002060"/>
                </a:solidFill>
                <a:latin typeface="Times New Roman" panose="02020603050405020304" pitchFamily="18" charset="0"/>
                <a:ea typeface="Calibri"/>
                <a:cs typeface="Times New Roman" panose="02020603050405020304" pitchFamily="18" charset="0"/>
              </a:rPr>
              <a:t>Duomenų p</a:t>
            </a:r>
            <a:r>
              <a:rPr lang="en-US" sz="1400" b="1" dirty="0">
                <a:solidFill>
                  <a:srgbClr val="002060"/>
                </a:solidFill>
                <a:latin typeface="Times New Roman" panose="02020603050405020304" pitchFamily="18" charset="0"/>
                <a:ea typeface="Calibri"/>
                <a:cs typeface="Times New Roman" panose="02020603050405020304" pitchFamily="18" charset="0"/>
              </a:rPr>
              <a:t>a</a:t>
            </a:r>
            <a:r>
              <a:rPr lang="lt-LT" sz="1400" b="1" dirty="0" err="1">
                <a:solidFill>
                  <a:srgbClr val="002060"/>
                </a:solidFill>
                <a:latin typeface="Times New Roman" panose="02020603050405020304" pitchFamily="18" charset="0"/>
                <a:ea typeface="Calibri"/>
                <a:cs typeface="Times New Roman" panose="02020603050405020304" pitchFamily="18" charset="0"/>
              </a:rPr>
              <a:t>rdavimo</a:t>
            </a:r>
            <a:r>
              <a:rPr lang="lt-LT" sz="1400" b="1" dirty="0">
                <a:solidFill>
                  <a:srgbClr val="002060"/>
                </a:solidFill>
                <a:latin typeface="Times New Roman" panose="02020603050405020304" pitchFamily="18" charset="0"/>
                <a:ea typeface="Calibri"/>
                <a:cs typeface="Times New Roman" panose="02020603050405020304" pitchFamily="18" charset="0"/>
              </a:rPr>
              <a:t> būdai (realiuoju laiku, uždelstai).</a:t>
            </a:r>
          </a:p>
          <a:p>
            <a:pPr>
              <a:buFont typeface="Wingdings" panose="05000000000000000000" pitchFamily="2" charset="2"/>
              <a:buChar char="Ø"/>
            </a:pPr>
            <a:r>
              <a:rPr lang="lt-LT" sz="1800" b="1" i="1" dirty="0">
                <a:solidFill>
                  <a:srgbClr val="C00000"/>
                </a:solidFill>
                <a:latin typeface="Times New Roman" panose="02020603050405020304" pitchFamily="18" charset="0"/>
                <a:ea typeface="Calibri"/>
                <a:cs typeface="Times New Roman" panose="02020603050405020304" pitchFamily="18" charset="0"/>
              </a:rPr>
              <a:t>Radiacijos šaltinio (</a:t>
            </a:r>
            <a:r>
              <a:rPr lang="lt-LT" sz="1800" b="1" i="1" dirty="0" err="1">
                <a:solidFill>
                  <a:srgbClr val="C00000"/>
                </a:solidFill>
                <a:latin typeface="Times New Roman" panose="02020603050405020304" pitchFamily="18" charset="0"/>
                <a:ea typeface="Calibri"/>
                <a:cs typeface="Times New Roman" panose="02020603050405020304" pitchFamily="18" charset="0"/>
              </a:rPr>
              <a:t>source</a:t>
            </a:r>
            <a:r>
              <a:rPr lang="lt-LT" sz="1800" b="1" i="1" dirty="0">
                <a:solidFill>
                  <a:srgbClr val="C00000"/>
                </a:solidFill>
                <a:latin typeface="Times New Roman" panose="02020603050405020304" pitchFamily="18" charset="0"/>
                <a:ea typeface="Calibri"/>
                <a:cs typeface="Times New Roman" panose="02020603050405020304" pitchFamily="18" charset="0"/>
              </a:rPr>
              <a:t> </a:t>
            </a:r>
            <a:r>
              <a:rPr lang="lt-LT" sz="1800" b="1" i="1" dirty="0" err="1">
                <a:solidFill>
                  <a:srgbClr val="C00000"/>
                </a:solidFill>
                <a:latin typeface="Times New Roman" panose="02020603050405020304" pitchFamily="18" charset="0"/>
                <a:ea typeface="Calibri"/>
                <a:cs typeface="Times New Roman" panose="02020603050405020304" pitchFamily="18" charset="0"/>
              </a:rPr>
              <a:t>term</a:t>
            </a:r>
            <a:r>
              <a:rPr lang="lt-LT" sz="1800" b="1" i="1" dirty="0">
                <a:solidFill>
                  <a:srgbClr val="C00000"/>
                </a:solidFill>
                <a:latin typeface="Times New Roman" panose="02020603050405020304" pitchFamily="18" charset="0"/>
                <a:ea typeface="Calibri"/>
                <a:cs typeface="Times New Roman" panose="02020603050405020304" pitchFamily="18" charset="0"/>
              </a:rPr>
              <a:t>) charakteristikų </a:t>
            </a:r>
            <a:r>
              <a:rPr lang="lt-LT" sz="1800" b="1" i="1" dirty="0" err="1">
                <a:solidFill>
                  <a:srgbClr val="C00000"/>
                </a:solidFill>
                <a:latin typeface="Times New Roman" panose="02020603050405020304" pitchFamily="18" charset="0"/>
                <a:ea typeface="Calibri"/>
                <a:cs typeface="Times New Roman" panose="02020603050405020304" pitchFamily="18" charset="0"/>
              </a:rPr>
              <a:t>an</a:t>
            </a:r>
            <a:r>
              <a:rPr lang="en-US" sz="1800" b="1" i="1" dirty="0">
                <a:solidFill>
                  <a:srgbClr val="C00000"/>
                </a:solidFill>
                <a:latin typeface="Times New Roman" panose="02020603050405020304" pitchFamily="18" charset="0"/>
                <a:ea typeface="Calibri"/>
                <a:cs typeface="Times New Roman" panose="02020603050405020304" pitchFamily="18" charset="0"/>
              </a:rPr>
              <a:t>a</a:t>
            </a:r>
            <a:r>
              <a:rPr lang="lt-LT" sz="1800" b="1" i="1" dirty="0" err="1">
                <a:solidFill>
                  <a:srgbClr val="C00000"/>
                </a:solidFill>
                <a:latin typeface="Times New Roman" panose="02020603050405020304" pitchFamily="18" charset="0"/>
                <a:ea typeface="Calibri"/>
                <a:cs typeface="Times New Roman" panose="02020603050405020304" pitchFamily="18" charset="0"/>
              </a:rPr>
              <a:t>lizė</a:t>
            </a:r>
            <a:r>
              <a:rPr lang="lt-LT" sz="1800" b="1" i="1" dirty="0">
                <a:solidFill>
                  <a:srgbClr val="C00000"/>
                </a:solidFill>
                <a:latin typeface="Times New Roman" panose="02020603050405020304" pitchFamily="18" charset="0"/>
                <a:ea typeface="Calibri"/>
                <a:cs typeface="Times New Roman" panose="02020603050405020304" pitchFamily="18" charset="0"/>
              </a:rPr>
              <a:t> (EK rekomendacijos tolimesniam šios metodikos vystymui).</a:t>
            </a:r>
          </a:p>
          <a:p>
            <a:pPr marL="0" indent="0">
              <a:buNone/>
            </a:pPr>
            <a:endParaRPr lang="lt-LT" sz="1800" b="1" dirty="0">
              <a:solidFill>
                <a:srgbClr val="C00000"/>
              </a:solidFill>
              <a:latin typeface="Arial" panose="020B0604020202020204" pitchFamily="34" charset="0"/>
              <a:cs typeface="Arial" panose="020B0604020202020204" pitchFamily="34" charset="0"/>
            </a:endParaRPr>
          </a:p>
        </p:txBody>
      </p:sp>
      <p:pic>
        <p:nvPicPr>
          <p:cNvPr id="4" name="Picture 6" descr="Gamma-ray (γ-ray) Spectroscopy | Instrumentation | Microbe Notes">
            <a:extLst>
              <a:ext uri="{FF2B5EF4-FFF2-40B4-BE49-F238E27FC236}">
                <a16:creationId xmlns:a16="http://schemas.microsoft.com/office/drawing/2014/main" id="{718CE4AF-6C07-4145-B7D1-E1B5230BD8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5030" y="4495800"/>
            <a:ext cx="2736304" cy="1436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onitoring Radiation Remotely, in Real Time - EPRI Journal | EPRI Journal">
            <a:extLst>
              <a:ext uri="{FF2B5EF4-FFF2-40B4-BE49-F238E27FC236}">
                <a16:creationId xmlns:a16="http://schemas.microsoft.com/office/drawing/2014/main" id="{F6594206-BAE6-4E9B-85A9-86316C0CB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578" y="4495800"/>
            <a:ext cx="1923108" cy="128416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D920CCC-B97E-474E-95CB-6D371ABDBAD5}" type="slidenum">
              <a:rPr lang="lt-LT" smtClean="0"/>
              <a:t>6</a:t>
            </a:fld>
            <a:endParaRPr lang="lt-LT"/>
          </a:p>
        </p:txBody>
      </p:sp>
    </p:spTree>
    <p:extLst>
      <p:ext uri="{BB962C8B-B14F-4D97-AF65-F5344CB8AC3E}">
        <p14:creationId xmlns:p14="http://schemas.microsoft.com/office/powerpoint/2010/main" val="256144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6D0D-A166-41DF-B2BC-A7CCA25730F9}"/>
              </a:ext>
            </a:extLst>
          </p:cNvPr>
          <p:cNvSpPr>
            <a:spLocks noGrp="1"/>
          </p:cNvSpPr>
          <p:nvPr>
            <p:ph type="title"/>
          </p:nvPr>
        </p:nvSpPr>
        <p:spPr>
          <a:xfrm>
            <a:off x="457200" y="274638"/>
            <a:ext cx="6779096" cy="868362"/>
          </a:xfrm>
        </p:spPr>
        <p:txBody>
          <a:bodyPr anchor="ctr">
            <a:normAutofit/>
          </a:bodyPr>
          <a:lstStyle/>
          <a:p>
            <a:pPr algn="ctr">
              <a:lnSpc>
                <a:spcPct val="90000"/>
              </a:lnSpc>
            </a:pPr>
            <a:r>
              <a:rPr lang="lt-LT" sz="2400">
                <a:latin typeface="Times New Roman" panose="02020603050405020304" pitchFamily="18" charset="0"/>
                <a:cs typeface="Times New Roman" panose="02020603050405020304" pitchFamily="18" charset="0"/>
              </a:rPr>
              <a:t>Bendrieji apsaugomųjų veiksmų kriterijai</a:t>
            </a:r>
          </a:p>
        </p:txBody>
      </p:sp>
      <p:graphicFrame>
        <p:nvGraphicFramePr>
          <p:cNvPr id="6" name="Content Placeholder 5">
            <a:extLst>
              <a:ext uri="{FF2B5EF4-FFF2-40B4-BE49-F238E27FC236}">
                <a16:creationId xmlns:a16="http://schemas.microsoft.com/office/drawing/2014/main" id="{4B21F20D-5D9C-4E88-998C-2510C71DDB49}"/>
              </a:ext>
            </a:extLst>
          </p:cNvPr>
          <p:cNvGraphicFramePr>
            <a:graphicFrameLocks noGrp="1"/>
          </p:cNvGraphicFramePr>
          <p:nvPr>
            <p:ph sz="half" idx="2"/>
            <p:extLst>
              <p:ext uri="{D42A27DB-BD31-4B8C-83A1-F6EECF244321}">
                <p14:modId xmlns:p14="http://schemas.microsoft.com/office/powerpoint/2010/main" val="2778735790"/>
              </p:ext>
            </p:extLst>
          </p:nvPr>
        </p:nvGraphicFramePr>
        <p:xfrm>
          <a:off x="609600" y="1166482"/>
          <a:ext cx="6779096" cy="4777123"/>
        </p:xfrm>
        <a:graphic>
          <a:graphicData uri="http://schemas.openxmlformats.org/drawingml/2006/table">
            <a:tbl>
              <a:tblPr firstRow="1" firstCol="1" bandRow="1"/>
              <a:tblGrid>
                <a:gridCol w="822472">
                  <a:extLst>
                    <a:ext uri="{9D8B030D-6E8A-4147-A177-3AD203B41FA5}">
                      <a16:colId xmlns:a16="http://schemas.microsoft.com/office/drawing/2014/main" val="319156401"/>
                    </a:ext>
                  </a:extLst>
                </a:gridCol>
                <a:gridCol w="591798">
                  <a:extLst>
                    <a:ext uri="{9D8B030D-6E8A-4147-A177-3AD203B41FA5}">
                      <a16:colId xmlns:a16="http://schemas.microsoft.com/office/drawing/2014/main" val="3103034296"/>
                    </a:ext>
                  </a:extLst>
                </a:gridCol>
                <a:gridCol w="591798">
                  <a:extLst>
                    <a:ext uri="{9D8B030D-6E8A-4147-A177-3AD203B41FA5}">
                      <a16:colId xmlns:a16="http://schemas.microsoft.com/office/drawing/2014/main" val="45996497"/>
                    </a:ext>
                  </a:extLst>
                </a:gridCol>
                <a:gridCol w="530213">
                  <a:extLst>
                    <a:ext uri="{9D8B030D-6E8A-4147-A177-3AD203B41FA5}">
                      <a16:colId xmlns:a16="http://schemas.microsoft.com/office/drawing/2014/main" val="2900564931"/>
                    </a:ext>
                  </a:extLst>
                </a:gridCol>
                <a:gridCol w="597258">
                  <a:extLst>
                    <a:ext uri="{9D8B030D-6E8A-4147-A177-3AD203B41FA5}">
                      <a16:colId xmlns:a16="http://schemas.microsoft.com/office/drawing/2014/main" val="1039907750"/>
                    </a:ext>
                  </a:extLst>
                </a:gridCol>
                <a:gridCol w="597258">
                  <a:extLst>
                    <a:ext uri="{9D8B030D-6E8A-4147-A177-3AD203B41FA5}">
                      <a16:colId xmlns:a16="http://schemas.microsoft.com/office/drawing/2014/main" val="1456558782"/>
                    </a:ext>
                  </a:extLst>
                </a:gridCol>
                <a:gridCol w="430553">
                  <a:extLst>
                    <a:ext uri="{9D8B030D-6E8A-4147-A177-3AD203B41FA5}">
                      <a16:colId xmlns:a16="http://schemas.microsoft.com/office/drawing/2014/main" val="3303207231"/>
                    </a:ext>
                  </a:extLst>
                </a:gridCol>
                <a:gridCol w="461346">
                  <a:extLst>
                    <a:ext uri="{9D8B030D-6E8A-4147-A177-3AD203B41FA5}">
                      <a16:colId xmlns:a16="http://schemas.microsoft.com/office/drawing/2014/main" val="752131555"/>
                    </a:ext>
                  </a:extLst>
                </a:gridCol>
                <a:gridCol w="399758">
                  <a:extLst>
                    <a:ext uri="{9D8B030D-6E8A-4147-A177-3AD203B41FA5}">
                      <a16:colId xmlns:a16="http://schemas.microsoft.com/office/drawing/2014/main" val="1513340384"/>
                    </a:ext>
                  </a:extLst>
                </a:gridCol>
                <a:gridCol w="338172">
                  <a:extLst>
                    <a:ext uri="{9D8B030D-6E8A-4147-A177-3AD203B41FA5}">
                      <a16:colId xmlns:a16="http://schemas.microsoft.com/office/drawing/2014/main" val="3761516545"/>
                    </a:ext>
                  </a:extLst>
                </a:gridCol>
                <a:gridCol w="678441">
                  <a:extLst>
                    <a:ext uri="{9D8B030D-6E8A-4147-A177-3AD203B41FA5}">
                      <a16:colId xmlns:a16="http://schemas.microsoft.com/office/drawing/2014/main" val="1048102837"/>
                    </a:ext>
                  </a:extLst>
                </a:gridCol>
                <a:gridCol w="740029">
                  <a:extLst>
                    <a:ext uri="{9D8B030D-6E8A-4147-A177-3AD203B41FA5}">
                      <a16:colId xmlns:a16="http://schemas.microsoft.com/office/drawing/2014/main" val="3241536902"/>
                    </a:ext>
                  </a:extLst>
                </a:gridCol>
              </a:tblGrid>
              <a:tr h="435326">
                <a:tc rowSpan="2">
                  <a:txBody>
                    <a:bodyPr/>
                    <a:lstStyle/>
                    <a:p>
                      <a:pPr algn="just" fontAlgn="t">
                        <a:lnSpc>
                          <a:spcPct val="107000"/>
                        </a:lnSpc>
                        <a:spcBef>
                          <a:spcPts val="0"/>
                        </a:spcBef>
                        <a:spcAft>
                          <a:spcPts val="800"/>
                        </a:spcAft>
                      </a:pPr>
                      <a:r>
                        <a:rPr lang="lt-LT" sz="7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0" i="0" u="none" strike="noStrike" dirty="0">
                        <a:effectLst/>
                        <a:latin typeface="Arial" panose="020B0604020202020204" pitchFamily="34" charset="0"/>
                      </a:endParaRPr>
                    </a:p>
                    <a:p>
                      <a:pPr algn="ctr" fontAlgn="t">
                        <a:lnSpc>
                          <a:spcPct val="107000"/>
                        </a:lnSpc>
                        <a:spcBef>
                          <a:spcPts val="0"/>
                        </a:spcBef>
                        <a:spcAft>
                          <a:spcPts val="800"/>
                        </a:spcAft>
                      </a:pPr>
                      <a:r>
                        <a:rPr lang="lt-LT" sz="6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0" i="0" u="none" strike="noStrike" dirty="0">
                        <a:effectLst/>
                        <a:latin typeface="Arial" panose="020B0604020202020204" pitchFamily="34" charset="0"/>
                      </a:endParaRPr>
                    </a:p>
                    <a:p>
                      <a:pPr algn="ctr" fontAlgn="t">
                        <a:lnSpc>
                          <a:spcPct val="107000"/>
                        </a:lnSpc>
                        <a:spcBef>
                          <a:spcPts val="0"/>
                        </a:spcBef>
                        <a:spcAft>
                          <a:spcPts val="800"/>
                        </a:spcAft>
                      </a:pPr>
                      <a:r>
                        <a:rPr lang="lt-LT" sz="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Šalis`</a:t>
                      </a:r>
                      <a:endParaRPr lang="lt-LT" sz="900" b="0" i="0" u="none" strike="noStrike" dirty="0">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11">
                  <a:txBody>
                    <a:bodyPr/>
                    <a:lstStyle/>
                    <a:p>
                      <a:pPr algn="ctr" fontAlgn="t">
                        <a:lnSpc>
                          <a:spcPct val="107000"/>
                        </a:lnSpc>
                        <a:spcBef>
                          <a:spcPts val="0"/>
                        </a:spcBef>
                        <a:spcAft>
                          <a:spcPts val="800"/>
                        </a:spcAft>
                      </a:pPr>
                      <a:r>
                        <a:rPr lang="lt-LT" sz="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Apsaugomųjų veiksmų bendrieji kriterijai (AVBK)</a:t>
                      </a:r>
                      <a:r>
                        <a:rPr lang="lt-LT" sz="600" b="1" i="0" u="none" strike="noStrike"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0" i="0" u="none" strike="noStrike" dirty="0">
                        <a:effectLst/>
                        <a:latin typeface="Arial" panose="020B0604020202020204" pitchFamily="34" charset="0"/>
                      </a:endParaRPr>
                    </a:p>
                    <a:p>
                      <a:pPr algn="ctr" fontAlgn="t">
                        <a:lnSpc>
                          <a:spcPct val="107000"/>
                        </a:lnSpc>
                        <a:spcBef>
                          <a:spcPts val="0"/>
                        </a:spcBef>
                        <a:spcAft>
                          <a:spcPts val="800"/>
                        </a:spcAft>
                      </a:pPr>
                      <a:r>
                        <a:rPr lang="lt-LT" sz="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Viso kūno arba efektinė dozė (Skydliaukės dozė jodo profilaktikai)</a:t>
                      </a:r>
                      <a:endParaRPr lang="lt-LT" sz="900" b="0" i="0" u="none" strike="noStrike" dirty="0">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3667869777"/>
                  </a:ext>
                </a:extLst>
              </a:tr>
              <a:tr h="271984">
                <a:tc vMerge="1">
                  <a:txBody>
                    <a:bodyPr/>
                    <a:lstStyle/>
                    <a:p>
                      <a:endParaRPr lang="lt-LT"/>
                    </a:p>
                  </a:txBody>
                  <a:tcPr/>
                </a:tc>
                <a:tc gridSpan="3">
                  <a:txBody>
                    <a:bodyPr/>
                    <a:lstStyle/>
                    <a:p>
                      <a:pPr algn="ctr"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Gyventojų slėpimasis (mSv)</a:t>
                      </a:r>
                      <a:endParaRPr lang="lt-LT" sz="900" b="0"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lt-LT"/>
                    </a:p>
                  </a:txBody>
                  <a:tcPr/>
                </a:tc>
                <a:tc hMerge="1">
                  <a:txBody>
                    <a:bodyPr/>
                    <a:lstStyle/>
                    <a:p>
                      <a:endParaRPr lang="lt-LT"/>
                    </a:p>
                  </a:txBody>
                  <a:tcPr/>
                </a:tc>
                <a:tc gridSpan="2">
                  <a:txBody>
                    <a:bodyPr/>
                    <a:lstStyle/>
                    <a:p>
                      <a:pPr algn="ctr"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Evakuacija (mSv)</a:t>
                      </a:r>
                      <a:endParaRPr lang="lt-LT" sz="900" b="0"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lt-LT"/>
                    </a:p>
                  </a:txBody>
                  <a:tcPr/>
                </a:tc>
                <a:tc gridSpan="4">
                  <a:txBody>
                    <a:bodyPr/>
                    <a:lstStyle/>
                    <a:p>
                      <a:pPr algn="l"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Jodo profilaktika (mGy)</a:t>
                      </a:r>
                      <a:endParaRPr lang="lt-LT" sz="900" b="0"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lt-LT"/>
                    </a:p>
                  </a:txBody>
                  <a:tcPr/>
                </a:tc>
                <a:tc hMerge="1">
                  <a:txBody>
                    <a:bodyPr/>
                    <a:lstStyle/>
                    <a:p>
                      <a:endParaRPr lang="lt-LT"/>
                    </a:p>
                  </a:txBody>
                  <a:tcPr/>
                </a:tc>
                <a:tc hMerge="1">
                  <a:txBody>
                    <a:bodyPr/>
                    <a:lstStyle/>
                    <a:p>
                      <a:endParaRPr lang="lt-LT"/>
                    </a:p>
                  </a:txBody>
                  <a:tcPr/>
                </a:tc>
                <a:tc gridSpan="2">
                  <a:txBody>
                    <a:bodyPr/>
                    <a:lstStyle/>
                    <a:p>
                      <a:pPr algn="l"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Gyventojų perkėlimas</a:t>
                      </a:r>
                      <a:r>
                        <a:rPr lang="en-US"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(mSv)</a:t>
                      </a:r>
                      <a:endParaRPr lang="lt-LT" sz="900" b="0"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lt-LT"/>
                    </a:p>
                  </a:txBody>
                  <a:tcPr/>
                </a:tc>
                <a:extLst>
                  <a:ext uri="{0D108BD9-81ED-4DB2-BD59-A6C34878D82A}">
                    <a16:rowId xmlns:a16="http://schemas.microsoft.com/office/drawing/2014/main" val="4286885131"/>
                  </a:ext>
                </a:extLst>
              </a:tr>
              <a:tr h="181746">
                <a:tc>
                  <a:txBody>
                    <a:bodyPr/>
                    <a:lstStyle/>
                    <a:p>
                      <a:pPr algn="just" fontAlgn="t">
                        <a:lnSpc>
                          <a:spcPct val="107000"/>
                        </a:lnSpc>
                        <a:spcBef>
                          <a:spcPts val="0"/>
                        </a:spcBef>
                        <a:spcAft>
                          <a:spcPts val="800"/>
                        </a:spcAft>
                      </a:pPr>
                      <a:r>
                        <a:rPr lang="lt-LT" sz="7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4</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535126"/>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Austrija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1292564711"/>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Belgija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2215105247"/>
                  </a:ext>
                </a:extLst>
              </a:tr>
              <a:tr h="14935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Čekija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323458"/>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Ispanija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hMerge="1">
                  <a:txBody>
                    <a:bodyPr/>
                    <a:lstStyle/>
                    <a:p>
                      <a:endParaRPr lang="lt-LT"/>
                    </a:p>
                  </a:txBody>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1735571094"/>
                  </a:ext>
                </a:extLst>
              </a:tr>
              <a:tr h="381066">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Jungtinė </a:t>
                      </a:r>
                      <a:endParaRPr lang="lt-LT" sz="900" b="1" i="0" u="none" strike="noStrike">
                        <a:effectLst/>
                        <a:latin typeface="Arial" panose="020B0604020202020204" pitchFamily="34" charset="0"/>
                      </a:endParaRPr>
                    </a:p>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Karalystė</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2469908328"/>
                  </a:ext>
                </a:extLst>
              </a:tr>
              <a:tr h="14935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Nyderlandai</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600" b="1" i="0" u="none" strike="noStrike">
                          <a:effectLst/>
                          <a:latin typeface="Arial" panose="020B0604020202020204" pitchFamily="34" charset="0"/>
                        </a:rPr>
                        <a:t>1000</a:t>
                      </a:r>
                      <a:endParaRPr lang="lt-LT" sz="6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751574"/>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Prancūzija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hMerge="1">
                  <a:txBody>
                    <a:bodyPr/>
                    <a:lstStyle/>
                    <a:p>
                      <a:endParaRPr lang="lt-LT"/>
                    </a:p>
                  </a:txBody>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3646342041"/>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Rumunija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hMerge="1">
                  <a:txBody>
                    <a:bodyPr/>
                    <a:lstStyle/>
                    <a:p>
                      <a:endParaRPr lang="lt-LT"/>
                    </a:p>
                  </a:txBody>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3405532045"/>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Slovakija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233898580"/>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Slovėnija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100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4071437839"/>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Suomija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920953902"/>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Švedija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4113621280"/>
                  </a:ext>
                </a:extLst>
              </a:tr>
              <a:tr h="154032">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Šveicarija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2039517735"/>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Vengrija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hMerge="1">
                  <a:txBody>
                    <a:bodyPr/>
                    <a:lstStyle/>
                    <a:p>
                      <a:endParaRPr lang="lt-LT"/>
                    </a:p>
                  </a:txBody>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2609134104"/>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Vokietija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773072104"/>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Latvija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t">
                        <a:lnSpc>
                          <a:spcPct val="107000"/>
                        </a:lnSpc>
                        <a:spcBef>
                          <a:spcPts val="0"/>
                        </a:spcBef>
                        <a:spcAft>
                          <a:spcPts val="800"/>
                        </a:spcAft>
                      </a:pPr>
                      <a:r>
                        <a:rPr lang="en-US"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hMerge="1">
                  <a:txBody>
                    <a:bodyPr/>
                    <a:lstStyle/>
                    <a:p>
                      <a:endParaRPr lang="lt-LT"/>
                    </a:p>
                  </a:txBody>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65154927"/>
                  </a:ext>
                </a:extLst>
              </a:tr>
              <a:tr h="203617">
                <a:tc>
                  <a:txBody>
                    <a:bodyPr/>
                    <a:lstStyle/>
                    <a:p>
                      <a:pPr algn="just"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Estija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3096168788"/>
                  </a:ext>
                </a:extLst>
              </a:tr>
              <a:tr h="203617">
                <a:tc>
                  <a:txBody>
                    <a:bodyPr/>
                    <a:lstStyle/>
                    <a:p>
                      <a:pPr algn="just"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Lietuva</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t">
                        <a:lnSpc>
                          <a:spcPct val="107000"/>
                        </a:lnSpc>
                        <a:spcBef>
                          <a:spcPts val="0"/>
                        </a:spcBef>
                        <a:spcAft>
                          <a:spcPts val="800"/>
                        </a:spcAft>
                      </a:pPr>
                      <a:r>
                        <a:rPr lang="lt-LT" sz="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gridSpan="4">
                  <a:txBody>
                    <a:bodyPr/>
                    <a:lstStyle/>
                    <a:p>
                      <a:pPr algn="ctr"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lt-LT"/>
                    </a:p>
                  </a:txBody>
                  <a:tcPr/>
                </a:tc>
                <a:tc hMerge="1">
                  <a:txBody>
                    <a:bodyPr/>
                    <a:lstStyle/>
                    <a:p>
                      <a:endParaRPr lang="lt-LT"/>
                    </a:p>
                  </a:txBody>
                  <a:tcPr/>
                </a:tc>
                <a:tc hMerge="1">
                  <a:txBody>
                    <a:bodyPr/>
                    <a:lstStyle/>
                    <a:p>
                      <a:endParaRPr lang="lt-LT"/>
                    </a:p>
                  </a:txBody>
                  <a:tcPr/>
                </a:tc>
                <a:tc gridSpan="2">
                  <a:txBody>
                    <a:bodyPr/>
                    <a:lstStyle/>
                    <a:p>
                      <a:pPr algn="ctr"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lt-LT"/>
                    </a:p>
                  </a:txBody>
                  <a:tcPr/>
                </a:tc>
                <a:extLst>
                  <a:ext uri="{0D108BD9-81ED-4DB2-BD59-A6C34878D82A}">
                    <a16:rowId xmlns:a16="http://schemas.microsoft.com/office/drawing/2014/main" val="1664096656"/>
                  </a:ext>
                </a:extLst>
              </a:tr>
              <a:tr h="203617">
                <a:tc>
                  <a:txBody>
                    <a:bodyPr/>
                    <a:lstStyle/>
                    <a:p>
                      <a:pPr algn="just"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TATENA </a:t>
                      </a:r>
                      <a:endParaRPr lang="lt-LT" sz="900" b="1" i="0" u="none" strike="noStrike">
                        <a:effectLst/>
                        <a:latin typeface="Arial" panose="020B0604020202020204" pitchFamily="34" charset="0"/>
                      </a:endParaRPr>
                    </a:p>
                  </a:txBody>
                  <a:tcPr marL="36037" marR="36037" marT="5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gridSpan="3">
                  <a:txBody>
                    <a:bodyPr/>
                    <a:lstStyle/>
                    <a:p>
                      <a:pPr algn="ctr"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(2d)</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lt-LT"/>
                    </a:p>
                  </a:txBody>
                  <a:tcPr/>
                </a:tc>
                <a:tc hMerge="1">
                  <a:txBody>
                    <a:bodyPr/>
                    <a:lstStyle/>
                    <a:p>
                      <a:endParaRPr lang="lt-LT"/>
                    </a:p>
                  </a:txBody>
                  <a:tcPr/>
                </a:tc>
                <a:tc gridSpan="2">
                  <a:txBody>
                    <a:bodyPr/>
                    <a:lstStyle/>
                    <a:p>
                      <a:pPr algn="ctr"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 (7d)</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lt-LT"/>
                    </a:p>
                  </a:txBody>
                  <a:tcPr/>
                </a:tc>
                <a:tc gridSpan="4">
                  <a:txBody>
                    <a:bodyPr/>
                    <a:lstStyle/>
                    <a:p>
                      <a:pPr algn="ctr" fontAlgn="t">
                        <a:lnSpc>
                          <a:spcPct val="107000"/>
                        </a:lnSpc>
                        <a:spcBef>
                          <a:spcPts val="0"/>
                        </a:spcBef>
                        <a:spcAft>
                          <a:spcPts val="800"/>
                        </a:spcAft>
                      </a:pPr>
                      <a:r>
                        <a:rPr lang="lt-LT" sz="6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lt-LT" sz="900" b="1" i="0" u="none" strike="noStrike">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lt-LT"/>
                    </a:p>
                  </a:txBody>
                  <a:tcPr/>
                </a:tc>
                <a:tc hMerge="1">
                  <a:txBody>
                    <a:bodyPr/>
                    <a:lstStyle/>
                    <a:p>
                      <a:endParaRPr lang="lt-LT"/>
                    </a:p>
                  </a:txBody>
                  <a:tcPr/>
                </a:tc>
                <a:tc hMerge="1">
                  <a:txBody>
                    <a:bodyPr/>
                    <a:lstStyle/>
                    <a:p>
                      <a:endParaRPr lang="lt-LT"/>
                    </a:p>
                  </a:txBody>
                  <a:tcPr/>
                </a:tc>
                <a:tc gridSpan="2">
                  <a:txBody>
                    <a:bodyPr/>
                    <a:lstStyle/>
                    <a:p>
                      <a:pPr algn="ctr" fontAlgn="t">
                        <a:lnSpc>
                          <a:spcPct val="107000"/>
                        </a:lnSpc>
                        <a:spcBef>
                          <a:spcPts val="0"/>
                        </a:spcBef>
                        <a:spcAft>
                          <a:spcPts val="800"/>
                        </a:spcAft>
                      </a:pPr>
                      <a:r>
                        <a:rPr lang="lt-LT" sz="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lt-LT" sz="900" b="1" i="0" u="none" strike="noStrike" dirty="0">
                        <a:effectLst/>
                        <a:latin typeface="Arial" panose="020B0604020202020204" pitchFamily="34" charset="0"/>
                      </a:endParaRPr>
                    </a:p>
                  </a:txBody>
                  <a:tcPr marL="48050" marR="48050" marT="24025" marB="240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lt-LT"/>
                    </a:p>
                  </a:txBody>
                  <a:tcPr/>
                </a:tc>
                <a:extLst>
                  <a:ext uri="{0D108BD9-81ED-4DB2-BD59-A6C34878D82A}">
                    <a16:rowId xmlns:a16="http://schemas.microsoft.com/office/drawing/2014/main" val="2609181781"/>
                  </a:ext>
                </a:extLst>
              </a:tr>
            </a:tbl>
          </a:graphicData>
        </a:graphic>
      </p:graphicFrame>
      <p:sp>
        <p:nvSpPr>
          <p:cNvPr id="3" name="Slide Number Placeholder 2"/>
          <p:cNvSpPr>
            <a:spLocks noGrp="1"/>
          </p:cNvSpPr>
          <p:nvPr>
            <p:ph type="sldNum" sz="quarter" idx="12"/>
          </p:nvPr>
        </p:nvSpPr>
        <p:spPr/>
        <p:txBody>
          <a:bodyPr/>
          <a:lstStyle/>
          <a:p>
            <a:fld id="{8D920CCC-B97E-474E-95CB-6D371ABDBAD5}" type="slidenum">
              <a:rPr lang="lt-LT" smtClean="0"/>
              <a:t>7</a:t>
            </a:fld>
            <a:endParaRPr lang="lt-LT"/>
          </a:p>
        </p:txBody>
      </p:sp>
    </p:spTree>
    <p:extLst>
      <p:ext uri="{BB962C8B-B14F-4D97-AF65-F5344CB8AC3E}">
        <p14:creationId xmlns:p14="http://schemas.microsoft.com/office/powerpoint/2010/main" val="206805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A2B57-B638-4E86-B1B8-53AC22FBF31A}"/>
              </a:ext>
            </a:extLst>
          </p:cNvPr>
          <p:cNvSpPr>
            <a:spLocks noGrp="1"/>
          </p:cNvSpPr>
          <p:nvPr>
            <p:ph type="title"/>
          </p:nvPr>
        </p:nvSpPr>
        <p:spPr>
          <a:xfrm>
            <a:off x="533400" y="228600"/>
            <a:ext cx="6779096" cy="914400"/>
          </a:xfrm>
        </p:spPr>
        <p:txBody>
          <a:bodyPr>
            <a:noAutofit/>
          </a:bodyPr>
          <a:lstStyle/>
          <a:p>
            <a:pPr algn="ctr"/>
            <a:r>
              <a:rPr lang="lt-LT" sz="2800">
                <a:latin typeface="Times New Roman" panose="02020603050405020304" pitchFamily="18" charset="0"/>
                <a:cs typeface="Times New Roman" panose="02020603050405020304" pitchFamily="18" charset="0"/>
              </a:rPr>
              <a:t>apsaugomųjų veiksmų kriterijai</a:t>
            </a:r>
            <a:endParaRPr lang="lt-LT"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D91653D-AEB6-427C-88CD-957742C841EA}"/>
              </a:ext>
            </a:extLst>
          </p:cNvPr>
          <p:cNvSpPr>
            <a:spLocks noGrp="1"/>
          </p:cNvSpPr>
          <p:nvPr>
            <p:ph idx="1"/>
          </p:nvPr>
        </p:nvSpPr>
        <p:spPr/>
        <p:txBody>
          <a:bodyPr>
            <a:normAutofit/>
          </a:bodyPr>
          <a:lstStyle/>
          <a:p>
            <a:pPr>
              <a:buFont typeface="Wingdings" panose="05000000000000000000" pitchFamily="2" charset="2"/>
              <a:buChar char="Ø"/>
            </a:pPr>
            <a:r>
              <a:rPr lang="en-US" sz="1800" dirty="0" err="1">
                <a:solidFill>
                  <a:srgbClr val="17416F"/>
                </a:solidFill>
                <a:latin typeface="Times New Roman" panose="02020603050405020304" pitchFamily="18" charset="0"/>
                <a:cs typeface="Times New Roman" panose="02020603050405020304" pitchFamily="18" charset="0"/>
              </a:rPr>
              <a:t>Apsaugom</a:t>
            </a:r>
            <a:r>
              <a:rPr lang="lt-LT" sz="1800" dirty="0" err="1">
                <a:solidFill>
                  <a:srgbClr val="17416F"/>
                </a:solidFill>
                <a:latin typeface="Times New Roman" panose="02020603050405020304" pitchFamily="18" charset="0"/>
                <a:cs typeface="Times New Roman" panose="02020603050405020304" pitchFamily="18" charset="0"/>
              </a:rPr>
              <a:t>ųjų</a:t>
            </a:r>
            <a:r>
              <a:rPr lang="en-US" sz="1800" dirty="0">
                <a:solidFill>
                  <a:srgbClr val="17416F"/>
                </a:solidFill>
                <a:latin typeface="Times New Roman" panose="02020603050405020304" pitchFamily="18" charset="0"/>
                <a:cs typeface="Times New Roman" panose="02020603050405020304" pitchFamily="18" charset="0"/>
              </a:rPr>
              <a:t> </a:t>
            </a:r>
            <a:r>
              <a:rPr lang="en-US" sz="1800" dirty="0" err="1">
                <a:solidFill>
                  <a:srgbClr val="17416F"/>
                </a:solidFill>
                <a:latin typeface="Times New Roman" panose="02020603050405020304" pitchFamily="18" charset="0"/>
                <a:cs typeface="Times New Roman" panose="02020603050405020304" pitchFamily="18" charset="0"/>
              </a:rPr>
              <a:t>veiksm</a:t>
            </a:r>
            <a:r>
              <a:rPr lang="lt-LT" sz="1800" dirty="0">
                <a:solidFill>
                  <a:srgbClr val="17416F"/>
                </a:solidFill>
                <a:latin typeface="Times New Roman" panose="02020603050405020304" pitchFamily="18" charset="0"/>
                <a:cs typeface="Times New Roman" panose="02020603050405020304" pitchFamily="18" charset="0"/>
              </a:rPr>
              <a:t>ų</a:t>
            </a:r>
            <a:r>
              <a:rPr lang="en-US" sz="1800" dirty="0">
                <a:solidFill>
                  <a:srgbClr val="17416F"/>
                </a:solidFill>
                <a:latin typeface="Times New Roman" panose="02020603050405020304" pitchFamily="18" charset="0"/>
                <a:cs typeface="Times New Roman" panose="02020603050405020304" pitchFamily="18" charset="0"/>
              </a:rPr>
              <a:t> </a:t>
            </a:r>
            <a:r>
              <a:rPr lang="lt-LT" sz="1800" dirty="0">
                <a:solidFill>
                  <a:srgbClr val="17416F"/>
                </a:solidFill>
                <a:latin typeface="Times New Roman" panose="02020603050405020304" pitchFamily="18" charset="0"/>
                <a:cs typeface="Times New Roman" panose="02020603050405020304" pitchFamily="18" charset="0"/>
              </a:rPr>
              <a:t>kriterijų skirtumai yra visuomenės ir politinio susirūpinimo šaltinis dėl planuojamų apsaugos lygių skirtumų, ypatingai kaimyninėse šalyse;</a:t>
            </a:r>
          </a:p>
          <a:p>
            <a:pPr>
              <a:buFont typeface="Wingdings" panose="05000000000000000000" pitchFamily="2" charset="2"/>
              <a:buChar char="Ø"/>
            </a:pPr>
            <a:r>
              <a:rPr lang="lt-LT" sz="1800" dirty="0">
                <a:solidFill>
                  <a:srgbClr val="17416F"/>
                </a:solidFill>
                <a:latin typeface="Times New Roman" panose="02020603050405020304" pitchFamily="18" charset="0"/>
                <a:cs typeface="Times New Roman" panose="02020603050405020304" pitchFamily="18" charset="0"/>
              </a:rPr>
              <a:t>APZ ir apsaugomųjų veiksmų kriterijų (bendrųjų ir  operatyvinių) suderinimas išlieka sudėtinga problema;</a:t>
            </a:r>
            <a:endParaRPr lang="en-US" sz="1800" dirty="0">
              <a:solidFill>
                <a:srgbClr val="17416F"/>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lt-LT" sz="1800" dirty="0">
                <a:solidFill>
                  <a:srgbClr val="17416F"/>
                </a:solidFill>
                <a:latin typeface="Times New Roman" panose="02020603050405020304" pitchFamily="18" charset="0"/>
                <a:cs typeface="Times New Roman" panose="02020603050405020304" pitchFamily="18" charset="0"/>
              </a:rPr>
              <a:t>Daugelis šalių neturi jokių kriterijų apsaugomųjų veiksmų ar apribojimų nutraukimui;</a:t>
            </a:r>
          </a:p>
          <a:p>
            <a:pPr algn="l">
              <a:buFont typeface="Wingdings" panose="05000000000000000000" pitchFamily="2" charset="2"/>
              <a:buChar char="Ø"/>
            </a:pPr>
            <a:r>
              <a:rPr lang="lt-LT" sz="1800" dirty="0">
                <a:solidFill>
                  <a:srgbClr val="17416F"/>
                </a:solidFill>
                <a:latin typeface="Times New Roman" panose="02020603050405020304" pitchFamily="18" charset="0"/>
                <a:cs typeface="Times New Roman" panose="02020603050405020304" pitchFamily="18" charset="0"/>
              </a:rPr>
              <a:t>Bendrieji ir operatyviniai apsaugomųjų veiksmų kriterijai;</a:t>
            </a:r>
          </a:p>
          <a:p>
            <a:pPr>
              <a:buFont typeface="Wingdings" panose="05000000000000000000" pitchFamily="2" charset="2"/>
              <a:buChar char="Ø"/>
            </a:pPr>
            <a:r>
              <a:rPr lang="lt-LT" sz="1800" dirty="0">
                <a:solidFill>
                  <a:srgbClr val="17416F"/>
                </a:solidFill>
                <a:latin typeface="Times New Roman" panose="02020603050405020304" pitchFamily="18" charset="0"/>
                <a:cs typeface="Times New Roman" panose="02020603050405020304" pitchFamily="18" charset="0"/>
              </a:rPr>
              <a:t>Europos šalys daugiau pasitiki bendraisiais apsaugomųjų veiksmų kriterijais</a:t>
            </a:r>
            <a:r>
              <a:rPr lang="ru-RU" sz="1800" dirty="0">
                <a:solidFill>
                  <a:srgbClr val="17416F"/>
                </a:solidFill>
                <a:latin typeface="Times New Roman" panose="02020603050405020304" pitchFamily="18" charset="0"/>
                <a:cs typeface="Times New Roman" panose="02020603050405020304" pitchFamily="18" charset="0"/>
              </a:rPr>
              <a:t>.</a:t>
            </a:r>
            <a:endParaRPr lang="lt-LT" sz="1800" dirty="0">
              <a:solidFill>
                <a:srgbClr val="17416F"/>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lt-LT" sz="1800" dirty="0">
                <a:solidFill>
                  <a:srgbClr val="17416F"/>
                </a:solidFill>
                <a:latin typeface="Times New Roman" panose="02020603050405020304" pitchFamily="18" charset="0"/>
                <a:cs typeface="Times New Roman" panose="02020603050405020304" pitchFamily="18" charset="0"/>
              </a:rPr>
              <a:t>Tik trečdalis </a:t>
            </a:r>
            <a:r>
              <a:rPr lang="nl-NL" sz="1800" dirty="0">
                <a:solidFill>
                  <a:srgbClr val="17416F"/>
                </a:solidFill>
                <a:latin typeface="Times New Roman" panose="02020603050405020304" pitchFamily="18" charset="0"/>
                <a:cs typeface="Times New Roman" panose="02020603050405020304" pitchFamily="18" charset="0"/>
              </a:rPr>
              <a:t>Eu</a:t>
            </a:r>
            <a:r>
              <a:rPr lang="lt-LT" sz="1800" dirty="0">
                <a:solidFill>
                  <a:srgbClr val="17416F"/>
                </a:solidFill>
                <a:latin typeface="Times New Roman" panose="02020603050405020304" pitchFamily="18" charset="0"/>
                <a:cs typeface="Times New Roman" panose="02020603050405020304" pitchFamily="18" charset="0"/>
              </a:rPr>
              <a:t>ropos šalių naudoja OAVK</a:t>
            </a:r>
            <a:r>
              <a:rPr lang="en-US" sz="1800" dirty="0">
                <a:solidFill>
                  <a:srgbClr val="17416F"/>
                </a:solidFill>
                <a:latin typeface="Times New Roman" panose="02020603050405020304" pitchFamily="18" charset="0"/>
                <a:cs typeface="Times New Roman" panose="02020603050405020304" pitchFamily="18" charset="0"/>
              </a:rPr>
              <a:t>;</a:t>
            </a:r>
            <a:endParaRPr lang="lt-LT" sz="1800" dirty="0">
              <a:solidFill>
                <a:srgbClr val="17416F"/>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lt-LT" sz="1800" dirty="0">
                <a:solidFill>
                  <a:srgbClr val="17416F"/>
                </a:solidFill>
                <a:latin typeface="Times New Roman" panose="02020603050405020304" pitchFamily="18" charset="0"/>
                <a:cs typeface="Times New Roman" panose="02020603050405020304" pitchFamily="18" charset="0"/>
              </a:rPr>
              <a:t>TATENA rekomenduojami kriterijai (GS-R-2(02), GSG-2 (11), (, GS-R-7(15));</a:t>
            </a:r>
          </a:p>
          <a:p>
            <a:pPr marL="0" indent="0" algn="ctr">
              <a:buNone/>
            </a:pPr>
            <a:r>
              <a:rPr lang="lt-LT" sz="2000" b="1" dirty="0">
                <a:solidFill>
                  <a:srgbClr val="C00000"/>
                </a:solidFill>
                <a:latin typeface="Times New Roman" panose="02020603050405020304" pitchFamily="18" charset="0"/>
                <a:cs typeface="Times New Roman" panose="02020603050405020304" pitchFamily="18" charset="0"/>
              </a:rPr>
              <a:t>Europos Komisijai būtina parengti politinio lygmens dokumentą, kuriame būtų suformuluoti europiniu mastu suderinti avarinio planavimo zonų nustatymo pagrindai ir apsaugos priemonių </a:t>
            </a:r>
            <a:r>
              <a:rPr lang="en-US" sz="2000" b="1" dirty="0" err="1">
                <a:solidFill>
                  <a:srgbClr val="C00000"/>
                </a:solidFill>
                <a:latin typeface="Times New Roman" panose="02020603050405020304" pitchFamily="18" charset="0"/>
                <a:cs typeface="Times New Roman" panose="02020603050405020304" pitchFamily="18" charset="0"/>
              </a:rPr>
              <a:t>vykdymo</a:t>
            </a:r>
            <a:r>
              <a:rPr lang="lt-LT" sz="2000" b="1" dirty="0">
                <a:solidFill>
                  <a:srgbClr val="C00000"/>
                </a:solidFill>
                <a:latin typeface="Times New Roman" panose="02020603050405020304" pitchFamily="18" charset="0"/>
                <a:cs typeface="Times New Roman" panose="02020603050405020304" pitchFamily="18" charset="0"/>
              </a:rPr>
              <a:t> kriterijai.</a:t>
            </a:r>
          </a:p>
          <a:p>
            <a:pPr marL="0" indent="0">
              <a:buNone/>
            </a:pPr>
            <a:endParaRPr lang="lt-LT" dirty="0"/>
          </a:p>
        </p:txBody>
      </p:sp>
      <p:sp>
        <p:nvSpPr>
          <p:cNvPr id="4" name="Slide Number Placeholder 3"/>
          <p:cNvSpPr>
            <a:spLocks noGrp="1"/>
          </p:cNvSpPr>
          <p:nvPr>
            <p:ph type="sldNum" sz="quarter" idx="12"/>
          </p:nvPr>
        </p:nvSpPr>
        <p:spPr/>
        <p:txBody>
          <a:bodyPr/>
          <a:lstStyle/>
          <a:p>
            <a:fld id="{8D920CCC-B97E-474E-95CB-6D371ABDBAD5}" type="slidenum">
              <a:rPr lang="lt-LT" smtClean="0"/>
              <a:t>8</a:t>
            </a:fld>
            <a:endParaRPr lang="lt-LT"/>
          </a:p>
        </p:txBody>
      </p:sp>
    </p:spTree>
    <p:extLst>
      <p:ext uri="{BB962C8B-B14F-4D97-AF65-F5344CB8AC3E}">
        <p14:creationId xmlns:p14="http://schemas.microsoft.com/office/powerpoint/2010/main" val="170518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A2B57-B638-4E86-B1B8-53AC22FBF31A}"/>
              </a:ext>
            </a:extLst>
          </p:cNvPr>
          <p:cNvSpPr>
            <a:spLocks noGrp="1"/>
          </p:cNvSpPr>
          <p:nvPr>
            <p:ph type="title"/>
          </p:nvPr>
        </p:nvSpPr>
        <p:spPr>
          <a:xfrm>
            <a:off x="533400" y="381000"/>
            <a:ext cx="6779096" cy="1143000"/>
          </a:xfrm>
        </p:spPr>
        <p:txBody>
          <a:bodyPr>
            <a:noAutofit/>
          </a:bodyPr>
          <a:lstStyle/>
          <a:p>
            <a:pPr algn="ctr"/>
            <a:r>
              <a:rPr lang="lt-LT" sz="3200" dirty="0">
                <a:latin typeface="Times New Roman" panose="02020603050405020304" pitchFamily="18" charset="0"/>
                <a:cs typeface="Times New Roman" panose="02020603050405020304" pitchFamily="18" charset="0"/>
              </a:rPr>
              <a:t>Apsaugomųjų </a:t>
            </a:r>
            <a:r>
              <a:rPr lang="lt-LT" sz="3200">
                <a:latin typeface="Times New Roman" panose="02020603050405020304" pitchFamily="18" charset="0"/>
                <a:cs typeface="Times New Roman" panose="02020603050405020304" pitchFamily="18" charset="0"/>
              </a:rPr>
              <a:t>veiksmų strategija</a:t>
            </a:r>
            <a:endParaRPr lang="lt-LT" sz="3200" dirty="0"/>
          </a:p>
        </p:txBody>
      </p:sp>
      <p:sp>
        <p:nvSpPr>
          <p:cNvPr id="3" name="Content Placeholder 2">
            <a:extLst>
              <a:ext uri="{FF2B5EF4-FFF2-40B4-BE49-F238E27FC236}">
                <a16:creationId xmlns:a16="http://schemas.microsoft.com/office/drawing/2014/main" id="{7D91653D-AEB6-427C-88CD-957742C841EA}"/>
              </a:ext>
            </a:extLst>
          </p:cNvPr>
          <p:cNvSpPr>
            <a:spLocks noGrp="1"/>
          </p:cNvSpPr>
          <p:nvPr>
            <p:ph idx="1"/>
          </p:nvPr>
        </p:nvSpPr>
        <p:spPr>
          <a:xfrm>
            <a:off x="152400" y="1828800"/>
            <a:ext cx="4495800" cy="4114800"/>
          </a:xfrm>
        </p:spPr>
        <p:txBody>
          <a:bodyPr>
            <a:normAutofit fontScale="92500" lnSpcReduction="10000"/>
          </a:bodyPr>
          <a:lstStyle/>
          <a:p>
            <a:pPr algn="l"/>
            <a:r>
              <a:rPr lang="lt-LT" sz="1500" b="1" dirty="0">
                <a:solidFill>
                  <a:srgbClr val="C00000"/>
                </a:solidFill>
                <a:latin typeface="Times New Roman" panose="02020603050405020304" pitchFamily="18" charset="0"/>
                <a:cs typeface="Times New Roman" panose="02020603050405020304" pitchFamily="18" charset="0"/>
              </a:rPr>
              <a:t>Jodo </a:t>
            </a:r>
            <a:r>
              <a:rPr lang="lt-LT" sz="1500" b="1" dirty="0" err="1">
                <a:solidFill>
                  <a:srgbClr val="C00000"/>
                </a:solidFill>
                <a:latin typeface="Times New Roman" panose="02020603050405020304" pitchFamily="18" charset="0"/>
                <a:cs typeface="Times New Roman" panose="02020603050405020304" pitchFamily="18" charset="0"/>
              </a:rPr>
              <a:t>pr</a:t>
            </a:r>
            <a:r>
              <a:rPr lang="nl-NL" sz="1500" b="1" dirty="0">
                <a:solidFill>
                  <a:srgbClr val="C00000"/>
                </a:solidFill>
                <a:latin typeface="Times New Roman" panose="02020603050405020304" pitchFamily="18" charset="0"/>
                <a:cs typeface="Times New Roman" panose="02020603050405020304" pitchFamily="18" charset="0"/>
              </a:rPr>
              <a:t>o</a:t>
            </a:r>
            <a:r>
              <a:rPr lang="lt-LT" sz="1500" b="1" dirty="0" err="1">
                <a:solidFill>
                  <a:srgbClr val="C00000"/>
                </a:solidFill>
                <a:latin typeface="Times New Roman" panose="02020603050405020304" pitchFamily="18" charset="0"/>
                <a:cs typeface="Times New Roman" panose="02020603050405020304" pitchFamily="18" charset="0"/>
              </a:rPr>
              <a:t>filaktika</a:t>
            </a:r>
            <a:r>
              <a:rPr lang="en-US" sz="1500" b="1" dirty="0">
                <a:solidFill>
                  <a:srgbClr val="C00000"/>
                </a:solidFill>
                <a:latin typeface="Times New Roman" panose="02020603050405020304" pitchFamily="18" charset="0"/>
                <a:cs typeface="Times New Roman" panose="02020603050405020304" pitchFamily="18" charset="0"/>
              </a:rPr>
              <a:t>:</a:t>
            </a:r>
            <a:endParaRPr lang="lt-LT" sz="1500" b="1" dirty="0">
              <a:solidFill>
                <a:srgbClr val="C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1500" dirty="0" err="1">
                <a:solidFill>
                  <a:srgbClr val="002060"/>
                </a:solidFill>
                <a:latin typeface="Times New Roman" panose="02020603050405020304" pitchFamily="18" charset="0"/>
                <a:cs typeface="Times New Roman" panose="02020603050405020304" pitchFamily="18" charset="0"/>
              </a:rPr>
              <a:t>Savistovi</a:t>
            </a:r>
            <a:r>
              <a:rPr lang="en-US" sz="1500" dirty="0">
                <a:solidFill>
                  <a:srgbClr val="002060"/>
                </a:solidFill>
                <a:latin typeface="Times New Roman" panose="02020603050405020304" pitchFamily="18" charset="0"/>
                <a:cs typeface="Times New Roman" panose="02020603050405020304" pitchFamily="18" charset="0"/>
              </a:rPr>
              <a:t> </a:t>
            </a:r>
            <a:r>
              <a:rPr lang="lt-LT" sz="1500" dirty="0">
                <a:solidFill>
                  <a:srgbClr val="002060"/>
                </a:solidFill>
                <a:latin typeface="Times New Roman" panose="02020603050405020304" pitchFamily="18" charset="0"/>
                <a:cs typeface="Times New Roman" panose="02020603050405020304" pitchFamily="18" charset="0"/>
              </a:rPr>
              <a:t>apsaugomoji priemonė (daugumoje Europos šalių);</a:t>
            </a:r>
          </a:p>
          <a:p>
            <a:pPr marL="342900" indent="-342900" algn="l">
              <a:buFont typeface="Arial" panose="020B0604020202020204" pitchFamily="34" charset="0"/>
              <a:buChar char="•"/>
            </a:pPr>
            <a:r>
              <a:rPr lang="lt-LT" sz="1500" dirty="0">
                <a:solidFill>
                  <a:srgbClr val="002060"/>
                </a:solidFill>
                <a:latin typeface="Times New Roman" panose="02020603050405020304" pitchFamily="18" charset="0"/>
                <a:cs typeface="Times New Roman" panose="02020603050405020304" pitchFamily="18" charset="0"/>
              </a:rPr>
              <a:t>5 šalys- tik kartu su gyventojų slėpimusi;</a:t>
            </a:r>
          </a:p>
          <a:p>
            <a:pPr marL="342900" indent="-342900" algn="l">
              <a:buFont typeface="Arial" panose="020B0604020202020204" pitchFamily="34" charset="0"/>
              <a:buChar char="•"/>
            </a:pPr>
            <a:r>
              <a:rPr lang="lt-LT" sz="1500" dirty="0">
                <a:solidFill>
                  <a:srgbClr val="002060"/>
                </a:solidFill>
                <a:latin typeface="Times New Roman" panose="02020603050405020304" pitchFamily="18" charset="0"/>
                <a:cs typeface="Times New Roman" panose="02020603050405020304" pitchFamily="18" charset="0"/>
              </a:rPr>
              <a:t>4 šalys (</a:t>
            </a:r>
            <a:r>
              <a:rPr lang="pt-BR" sz="1500" dirty="0">
                <a:solidFill>
                  <a:srgbClr val="002060"/>
                </a:solidFill>
                <a:latin typeface="Times New Roman" panose="02020603050405020304" pitchFamily="18" charset="0"/>
                <a:cs typeface="Times New Roman" panose="02020603050405020304" pitchFamily="18" charset="0"/>
              </a:rPr>
              <a:t>EE, IE , MT ir PT </a:t>
            </a:r>
            <a:r>
              <a:rPr lang="lt-LT" sz="1500" dirty="0">
                <a:solidFill>
                  <a:srgbClr val="002060"/>
                </a:solidFill>
                <a:latin typeface="Times New Roman" panose="02020603050405020304" pitchFamily="18" charset="0"/>
                <a:cs typeface="Times New Roman" panose="02020603050405020304" pitchFamily="18" charset="0"/>
              </a:rPr>
              <a:t>) - neplanuoja jodo profilaktikos;</a:t>
            </a:r>
            <a:endParaRPr lang="en-US" sz="1500"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t-LT" sz="1500" dirty="0">
                <a:solidFill>
                  <a:srgbClr val="002060"/>
                </a:solidFill>
                <a:latin typeface="Times New Roman" panose="02020603050405020304" pitchFamily="18" charset="0"/>
                <a:cs typeface="Times New Roman" panose="02020603050405020304" pitchFamily="18" charset="0"/>
              </a:rPr>
              <a:t>Pakartotinas jodo preparatų </a:t>
            </a:r>
            <a:r>
              <a:rPr lang="en-US" sz="1500" dirty="0" err="1">
                <a:solidFill>
                  <a:srgbClr val="002060"/>
                </a:solidFill>
                <a:latin typeface="Times New Roman" panose="02020603050405020304" pitchFamily="18" charset="0"/>
                <a:cs typeface="Times New Roman" panose="02020603050405020304" pitchFamily="18" charset="0"/>
              </a:rPr>
              <a:t>naudojimas</a:t>
            </a:r>
            <a:r>
              <a:rPr lang="en-US" sz="1500" dirty="0">
                <a:solidFill>
                  <a:srgbClr val="002060"/>
                </a:solidFill>
                <a:latin typeface="Times New Roman" panose="02020603050405020304" pitchFamily="18" charset="0"/>
                <a:cs typeface="Times New Roman" panose="02020603050405020304" pitchFamily="18" charset="0"/>
              </a:rPr>
              <a:t> </a:t>
            </a:r>
            <a:r>
              <a:rPr lang="lt-LT" sz="1500" dirty="0">
                <a:solidFill>
                  <a:srgbClr val="002060"/>
                </a:solidFill>
                <a:latin typeface="Times New Roman" panose="02020603050405020304" pitchFamily="18" charset="0"/>
                <a:cs typeface="Times New Roman" panose="02020603050405020304" pitchFamily="18" charset="0"/>
              </a:rPr>
              <a:t>atitinka PSO rekomendacijas priklausomai nuo gyventojų kategorijų</a:t>
            </a:r>
            <a:r>
              <a:rPr lang="en-US" sz="1500" dirty="0">
                <a:solidFill>
                  <a:srgbClr val="002060"/>
                </a:solidFill>
                <a:latin typeface="Times New Roman" panose="02020603050405020304" pitchFamily="18" charset="0"/>
                <a:cs typeface="Times New Roman" panose="02020603050405020304" pitchFamily="18" charset="0"/>
              </a:rPr>
              <a:t>;</a:t>
            </a:r>
            <a:endParaRPr lang="lt-LT" sz="1500" dirty="0">
              <a:solidFill>
                <a:srgbClr val="00206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1500" dirty="0">
                <a:solidFill>
                  <a:srgbClr val="002060"/>
                </a:solidFill>
                <a:latin typeface="Times New Roman" panose="02020603050405020304" pitchFamily="18" charset="0"/>
                <a:cs typeface="Times New Roman" panose="02020603050405020304" pitchFamily="18" charset="0"/>
              </a:rPr>
              <a:t>UK</a:t>
            </a:r>
            <a:r>
              <a:rPr lang="lt-LT" sz="1500" dirty="0">
                <a:solidFill>
                  <a:srgbClr val="002060"/>
                </a:solidFill>
                <a:latin typeface="Times New Roman" panose="02020603050405020304" pitchFamily="18" charset="0"/>
                <a:cs typeface="Times New Roman" panose="02020603050405020304" pitchFamily="18" charset="0"/>
              </a:rPr>
              <a:t> ir </a:t>
            </a:r>
            <a:r>
              <a:rPr lang="en-US" sz="1500" dirty="0">
                <a:solidFill>
                  <a:srgbClr val="002060"/>
                </a:solidFill>
                <a:latin typeface="Times New Roman" panose="02020603050405020304" pitchFamily="18" charset="0"/>
                <a:cs typeface="Times New Roman" panose="02020603050405020304" pitchFamily="18" charset="0"/>
              </a:rPr>
              <a:t>NL</a:t>
            </a:r>
            <a:r>
              <a:rPr lang="lt-LT" sz="1500" dirty="0">
                <a:solidFill>
                  <a:srgbClr val="002060"/>
                </a:solidFill>
                <a:latin typeface="Times New Roman" panose="02020603050405020304" pitchFamily="18" charset="0"/>
                <a:cs typeface="Times New Roman" panose="02020603050405020304" pitchFamily="18" charset="0"/>
              </a:rPr>
              <a:t> nerekomenduojamas pakartotinas jodo preparatų skyrimas.</a:t>
            </a:r>
          </a:p>
          <a:p>
            <a:pPr algn="l"/>
            <a:r>
              <a:rPr lang="lt-LT" sz="1500" b="1" dirty="0">
                <a:solidFill>
                  <a:srgbClr val="C00000"/>
                </a:solidFill>
                <a:latin typeface="Times New Roman" panose="02020603050405020304" pitchFamily="18" charset="0"/>
                <a:cs typeface="Times New Roman" panose="02020603050405020304" pitchFamily="18" charset="0"/>
              </a:rPr>
              <a:t>Gyventojų slėpimasis</a:t>
            </a:r>
            <a:r>
              <a:rPr lang="en-US" sz="1500" b="1" dirty="0">
                <a:solidFill>
                  <a:srgbClr val="C00000"/>
                </a:solidFill>
                <a:latin typeface="Times New Roman" panose="02020603050405020304" pitchFamily="18" charset="0"/>
                <a:cs typeface="Times New Roman" panose="02020603050405020304" pitchFamily="18" charset="0"/>
              </a:rPr>
              <a:t>:</a:t>
            </a:r>
            <a:endParaRPr lang="lt-LT" sz="1500" b="1" dirty="0">
              <a:solidFill>
                <a:srgbClr val="C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lt-LT" sz="1500" dirty="0">
                <a:solidFill>
                  <a:srgbClr val="002060"/>
                </a:solidFill>
                <a:latin typeface="Times New Roman" panose="02020603050405020304" pitchFamily="18" charset="0"/>
                <a:cs typeface="Times New Roman" panose="02020603050405020304" pitchFamily="18" charset="0"/>
              </a:rPr>
              <a:t>gyventojų slėpimasis rekomenduotinas prieš radioaktyvių medžiagų išmetimą;</a:t>
            </a:r>
          </a:p>
          <a:p>
            <a:pPr marL="342900" indent="-342900" algn="l">
              <a:buFont typeface="Arial" panose="020B0604020202020204" pitchFamily="34" charset="0"/>
              <a:buChar char="•"/>
            </a:pPr>
            <a:r>
              <a:rPr lang="lt-LT" sz="1500" dirty="0">
                <a:solidFill>
                  <a:srgbClr val="002060"/>
                </a:solidFill>
                <a:latin typeface="Times New Roman" panose="02020603050405020304" pitchFamily="18" charset="0"/>
                <a:cs typeface="Times New Roman" panose="02020603050405020304" pitchFamily="18" charset="0"/>
              </a:rPr>
              <a:t>5 šalys (ne branduolinės) -  tik po radioaktyvių medžiagų išmetimo;</a:t>
            </a:r>
          </a:p>
          <a:p>
            <a:pPr marL="342900" indent="-342900" algn="l">
              <a:buFont typeface="Arial" panose="020B0604020202020204" pitchFamily="34" charset="0"/>
              <a:buChar char="•"/>
            </a:pPr>
            <a:r>
              <a:rPr lang="lt-LT" sz="1500" dirty="0">
                <a:solidFill>
                  <a:srgbClr val="002060"/>
                </a:solidFill>
                <a:latin typeface="Times New Roman" panose="02020603050405020304" pitchFamily="18" charset="0"/>
                <a:cs typeface="Times New Roman" panose="02020603050405020304" pitchFamily="18" charset="0"/>
              </a:rPr>
              <a:t>maksimali  slėpimosi trukmė 48valandos. BE, FR, DE, LU-1 diena, NL-6 valandos.</a:t>
            </a:r>
            <a:endParaRPr lang="en-GB" sz="15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D920CCC-B97E-474E-95CB-6D371ABDBAD5}" type="slidenum">
              <a:rPr lang="lt-LT" smtClean="0"/>
              <a:t>9</a:t>
            </a:fld>
            <a:endParaRPr lang="lt-LT"/>
          </a:p>
        </p:txBody>
      </p:sp>
      <p:sp>
        <p:nvSpPr>
          <p:cNvPr id="7" name="Content Placeholder 2">
            <a:extLst>
              <a:ext uri="{FF2B5EF4-FFF2-40B4-BE49-F238E27FC236}">
                <a16:creationId xmlns:a16="http://schemas.microsoft.com/office/drawing/2014/main" id="{7D91653D-AEB6-427C-88CD-957742C841EA}"/>
              </a:ext>
            </a:extLst>
          </p:cNvPr>
          <p:cNvSpPr txBox="1">
            <a:spLocks/>
          </p:cNvSpPr>
          <p:nvPr/>
        </p:nvSpPr>
        <p:spPr>
          <a:xfrm>
            <a:off x="4572000" y="1905000"/>
            <a:ext cx="4495800" cy="38862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accent4">
                    <a:lumMod val="50000"/>
                  </a:schemeClr>
                </a:solidFill>
                <a:latin typeface="+mn-lt"/>
                <a:ea typeface="+mn-ea"/>
                <a:cs typeface="+mn-cs"/>
              </a:defRPr>
            </a:lvl4pPr>
            <a:lvl5pPr marL="2057400" indent="-228600" algn="just"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lt-LT" b="1" dirty="0">
                <a:solidFill>
                  <a:srgbClr val="C00000"/>
                </a:solidFill>
                <a:latin typeface="Times New Roman" panose="02020603050405020304" pitchFamily="18" charset="0"/>
                <a:cs typeface="Times New Roman" panose="02020603050405020304" pitchFamily="18" charset="0"/>
              </a:rPr>
              <a:t>Gyventojų evakuacija</a:t>
            </a:r>
            <a:r>
              <a:rPr lang="en-US" b="1" dirty="0">
                <a:solidFill>
                  <a:srgbClr val="C00000"/>
                </a:solidFill>
                <a:latin typeface="Times New Roman" panose="02020603050405020304" pitchFamily="18" charset="0"/>
                <a:cs typeface="Times New Roman" panose="02020603050405020304" pitchFamily="18" charset="0"/>
              </a:rPr>
              <a:t>:</a:t>
            </a:r>
            <a:endParaRPr lang="lt-LT" b="1" dirty="0">
              <a:solidFill>
                <a:srgbClr val="C00000"/>
              </a:solidFill>
              <a:latin typeface="Times New Roman" panose="02020603050405020304" pitchFamily="18" charset="0"/>
              <a:cs typeface="Times New Roman" panose="02020603050405020304" pitchFamily="18" charset="0"/>
            </a:endParaRPr>
          </a:p>
          <a:p>
            <a:pPr>
              <a:spcBef>
                <a:spcPts val="336"/>
              </a:spcBef>
              <a:buFont typeface="Arial" panose="020B0604020202020204" pitchFamily="34" charset="0"/>
              <a:buChar char="•"/>
            </a:pPr>
            <a:r>
              <a:rPr lang="lt-LT" dirty="0">
                <a:solidFill>
                  <a:srgbClr val="002060"/>
                </a:solidFill>
                <a:latin typeface="Times New Roman" panose="02020603050405020304" pitchFamily="18" charset="0"/>
                <a:cs typeface="Times New Roman" panose="02020603050405020304" pitchFamily="18" charset="0"/>
              </a:rPr>
              <a:t>evakuacija iki išmetimo, išskyrus Angliją;</a:t>
            </a:r>
          </a:p>
          <a:p>
            <a:pPr>
              <a:spcBef>
                <a:spcPts val="336"/>
              </a:spcBef>
              <a:buFont typeface="Arial" panose="020B0604020202020204" pitchFamily="34" charset="0"/>
              <a:buChar char="•"/>
            </a:pPr>
            <a:r>
              <a:rPr lang="lt-LT" dirty="0">
                <a:solidFill>
                  <a:srgbClr val="002060"/>
                </a:solidFill>
                <a:latin typeface="Times New Roman" panose="02020603050405020304" pitchFamily="18" charset="0"/>
                <a:cs typeface="Times New Roman" panose="02020603050405020304" pitchFamily="18" charset="0"/>
              </a:rPr>
              <a:t>GR ir PL pozicija</a:t>
            </a:r>
            <a:r>
              <a:rPr lang="nl-NL" dirty="0">
                <a:solidFill>
                  <a:srgbClr val="002060"/>
                </a:solidFill>
                <a:latin typeface="Times New Roman" panose="02020603050405020304" pitchFamily="18" charset="0"/>
                <a:cs typeface="Times New Roman" panose="02020603050405020304" pitchFamily="18" charset="0"/>
              </a:rPr>
              <a:t> </a:t>
            </a:r>
            <a:r>
              <a:rPr lang="lt-LT" dirty="0">
                <a:solidFill>
                  <a:srgbClr val="002060"/>
                </a:solidFill>
                <a:latin typeface="Times New Roman" panose="02020603050405020304" pitchFamily="18" charset="0"/>
                <a:cs typeface="Times New Roman" panose="02020603050405020304" pitchFamily="18" charset="0"/>
              </a:rPr>
              <a:t>-</a:t>
            </a:r>
            <a:r>
              <a:rPr lang="nl-NL" dirty="0">
                <a:solidFill>
                  <a:srgbClr val="002060"/>
                </a:solidFill>
                <a:latin typeface="Times New Roman" panose="02020603050405020304" pitchFamily="18" charset="0"/>
                <a:cs typeface="Times New Roman" panose="02020603050405020304" pitchFamily="18" charset="0"/>
              </a:rPr>
              <a:t> </a:t>
            </a:r>
            <a:r>
              <a:rPr lang="lt-LT" dirty="0">
                <a:solidFill>
                  <a:srgbClr val="002060"/>
                </a:solidFill>
                <a:latin typeface="Times New Roman" panose="02020603050405020304" pitchFamily="18" charset="0"/>
                <a:cs typeface="Times New Roman" panose="02020603050405020304" pitchFamily="18" charset="0"/>
              </a:rPr>
              <a:t>evakavimas tikslingas po to kai išmetimas įvyko;</a:t>
            </a:r>
          </a:p>
          <a:p>
            <a:pPr>
              <a:spcBef>
                <a:spcPts val="336"/>
              </a:spcBef>
              <a:buFont typeface="Arial" panose="020B0604020202020204" pitchFamily="34" charset="0"/>
              <a:buChar char="•"/>
            </a:pPr>
            <a:r>
              <a:rPr lang="lt-LT" dirty="0">
                <a:solidFill>
                  <a:srgbClr val="002060"/>
                </a:solidFill>
                <a:latin typeface="Times New Roman" panose="02020603050405020304" pitchFamily="18" charset="0"/>
                <a:cs typeface="Times New Roman" panose="02020603050405020304" pitchFamily="18" charset="0"/>
              </a:rPr>
              <a:t>Evakuacija skirtingoms gyventojų grupėms</a:t>
            </a:r>
            <a:r>
              <a:rPr lang="en-US" dirty="0">
                <a:solidFill>
                  <a:srgbClr val="002060"/>
                </a:solidFill>
                <a:latin typeface="Times New Roman" panose="02020603050405020304" pitchFamily="18" charset="0"/>
                <a:cs typeface="Times New Roman" panose="02020603050405020304" pitchFamily="18" charset="0"/>
              </a:rPr>
              <a:t> </a:t>
            </a:r>
            <a:r>
              <a:rPr lang="lt-LT" dirty="0">
                <a:solidFill>
                  <a:srgbClr val="002060"/>
                </a:solidFill>
                <a:latin typeface="Times New Roman" panose="02020603050405020304" pitchFamily="18" charset="0"/>
                <a:cs typeface="Times New Roman" panose="02020603050405020304" pitchFamily="18" charset="0"/>
              </a:rPr>
              <a:t>(ligoninės,  socialinio aprūpinimo įstaigos, mokyklos)</a:t>
            </a:r>
            <a:r>
              <a:rPr lang="en-US" dirty="0">
                <a:solidFill>
                  <a:srgbClr val="002060"/>
                </a:solidFill>
                <a:latin typeface="Times New Roman" panose="02020603050405020304" pitchFamily="18" charset="0"/>
                <a:cs typeface="Times New Roman" panose="02020603050405020304" pitchFamily="18" charset="0"/>
              </a:rPr>
              <a:t> </a:t>
            </a:r>
            <a:r>
              <a:rPr lang="lt-LT" dirty="0">
                <a:solidFill>
                  <a:srgbClr val="002060"/>
                </a:solidFill>
                <a:latin typeface="Times New Roman" panose="02020603050405020304" pitchFamily="18" charset="0"/>
                <a:cs typeface="Times New Roman" panose="02020603050405020304" pitchFamily="18" charset="0"/>
              </a:rPr>
              <a:t>;</a:t>
            </a:r>
          </a:p>
          <a:p>
            <a:pPr>
              <a:spcBef>
                <a:spcPts val="336"/>
              </a:spcBef>
              <a:buFont typeface="Arial" panose="020B0604020202020204" pitchFamily="34" charset="0"/>
              <a:buChar char="•"/>
            </a:pPr>
            <a:r>
              <a:rPr lang="lt-LT" dirty="0">
                <a:solidFill>
                  <a:srgbClr val="002060"/>
                </a:solidFill>
                <a:latin typeface="Times New Roman" panose="02020603050405020304" pitchFamily="18" charset="0"/>
                <a:cs typeface="Times New Roman" panose="02020603050405020304" pitchFamily="18" charset="0"/>
              </a:rPr>
              <a:t>Galimybės priimti evakuotus gyventojus</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nepakankamos</a:t>
            </a:r>
            <a:r>
              <a:rPr lang="lt-LT" dirty="0">
                <a:solidFill>
                  <a:srgbClr val="002060"/>
                </a:solidFill>
                <a:latin typeface="Times New Roman" panose="02020603050405020304" pitchFamily="18" charset="0"/>
                <a:cs typeface="Times New Roman" panose="02020603050405020304" pitchFamily="18" charset="0"/>
              </a:rPr>
              <a:t> (ČZ,</a:t>
            </a:r>
            <a:r>
              <a:rPr lang="en-US" dirty="0">
                <a:solidFill>
                  <a:srgbClr val="002060"/>
                </a:solidFill>
                <a:latin typeface="Times New Roman" panose="02020603050405020304" pitchFamily="18" charset="0"/>
                <a:cs typeface="Times New Roman" panose="02020603050405020304" pitchFamily="18" charset="0"/>
              </a:rPr>
              <a:t> </a:t>
            </a:r>
            <a:r>
              <a:rPr lang="lt-LT" dirty="0">
                <a:solidFill>
                  <a:srgbClr val="002060"/>
                </a:solidFill>
                <a:latin typeface="Times New Roman" panose="02020603050405020304" pitchFamily="18" charset="0"/>
                <a:cs typeface="Times New Roman" panose="02020603050405020304" pitchFamily="18" charset="0"/>
              </a:rPr>
              <a:t>RO,</a:t>
            </a:r>
            <a:r>
              <a:rPr lang="en-US" dirty="0">
                <a:solidFill>
                  <a:srgbClr val="002060"/>
                </a:solidFill>
                <a:latin typeface="Times New Roman" panose="02020603050405020304" pitchFamily="18" charset="0"/>
                <a:cs typeface="Times New Roman" panose="02020603050405020304" pitchFamily="18" charset="0"/>
              </a:rPr>
              <a:t> </a:t>
            </a:r>
            <a:r>
              <a:rPr lang="lt-LT" dirty="0">
                <a:solidFill>
                  <a:srgbClr val="002060"/>
                </a:solidFill>
                <a:latin typeface="Times New Roman" panose="02020603050405020304" pitchFamily="18" charset="0"/>
                <a:cs typeface="Times New Roman" panose="02020603050405020304" pitchFamily="18" charset="0"/>
              </a:rPr>
              <a:t>CH, LU); </a:t>
            </a:r>
          </a:p>
          <a:p>
            <a:pPr marL="0" indent="0">
              <a:spcBef>
                <a:spcPts val="336"/>
              </a:spcBef>
              <a:buNone/>
            </a:pPr>
            <a:r>
              <a:rPr lang="lt-LT" dirty="0">
                <a:solidFill>
                  <a:srgbClr val="002060"/>
                </a:solidFill>
                <a:latin typeface="Times New Roman" panose="02020603050405020304" pitchFamily="18" charset="0"/>
                <a:cs typeface="Times New Roman" panose="02020603050405020304" pitchFamily="18" charset="0"/>
              </a:rPr>
              <a:t> </a:t>
            </a:r>
          </a:p>
          <a:p>
            <a:pPr>
              <a:spcBef>
                <a:spcPts val="336"/>
              </a:spcBef>
            </a:pPr>
            <a:r>
              <a:rPr lang="pt-BR" b="1" dirty="0">
                <a:solidFill>
                  <a:srgbClr val="C00000"/>
                </a:solidFill>
                <a:latin typeface="Times New Roman" panose="02020603050405020304" pitchFamily="18" charset="0"/>
                <a:cs typeface="Times New Roman" panose="02020603050405020304" pitchFamily="18" charset="0"/>
              </a:rPr>
              <a:t>Maisto ir geriamojo vandens apribojimai:</a:t>
            </a:r>
            <a:endParaRPr lang="lt-LT" dirty="0">
              <a:solidFill>
                <a:srgbClr val="C00000"/>
              </a:solidFill>
              <a:latin typeface="Times New Roman" panose="02020603050405020304" pitchFamily="18" charset="0"/>
              <a:cs typeface="Times New Roman" panose="02020603050405020304" pitchFamily="18" charset="0"/>
            </a:endParaRPr>
          </a:p>
          <a:p>
            <a:pPr>
              <a:spcBef>
                <a:spcPts val="336"/>
              </a:spcBef>
              <a:buFont typeface="Arial" panose="020B0604020202020204" pitchFamily="34" charset="0"/>
              <a:buChar char="•"/>
            </a:pPr>
            <a:r>
              <a:rPr lang="pt-BR" dirty="0">
                <a:solidFill>
                  <a:srgbClr val="002060"/>
                </a:solidFill>
                <a:latin typeface="Times New Roman" panose="02020603050405020304" pitchFamily="18" charset="0"/>
                <a:cs typeface="Times New Roman" panose="02020603050405020304" pitchFamily="18" charset="0"/>
              </a:rPr>
              <a:t>Branduolinės šalys įvykus avarijai tuoj pat įveda maisto ir geriamojo vandens apribojimus</a:t>
            </a:r>
            <a:r>
              <a:rPr lang="lt-LT" dirty="0">
                <a:solidFill>
                  <a:srgbClr val="002060"/>
                </a:solidFill>
                <a:latin typeface="Times New Roman" panose="02020603050405020304" pitchFamily="18" charset="0"/>
                <a:cs typeface="Times New Roman" panose="02020603050405020304" pitchFamily="18" charset="0"/>
              </a:rPr>
              <a:t>;</a:t>
            </a:r>
          </a:p>
          <a:p>
            <a:pPr>
              <a:spcBef>
                <a:spcPts val="336"/>
              </a:spcBef>
              <a:buFont typeface="Arial" panose="020B0604020202020204" pitchFamily="34" charset="0"/>
              <a:buChar char="•"/>
            </a:pPr>
            <a:r>
              <a:rPr lang="lt-LT" dirty="0">
                <a:solidFill>
                  <a:srgbClr val="002060"/>
                </a:solidFill>
                <a:latin typeface="Times New Roman" panose="02020603050405020304" pitchFamily="18" charset="0"/>
                <a:cs typeface="Times New Roman" panose="02020603050405020304" pitchFamily="18" charset="0"/>
              </a:rPr>
              <a:t>Nebranduolinių šalių strategija maisto ir vandens apribojimų atžvilgiu skiriasi (</a:t>
            </a:r>
            <a:r>
              <a:rPr lang="en-US" dirty="0">
                <a:solidFill>
                  <a:srgbClr val="002060"/>
                </a:solidFill>
                <a:latin typeface="Times New Roman" panose="02020603050405020304" pitchFamily="18" charset="0"/>
                <a:cs typeface="Times New Roman" panose="02020603050405020304" pitchFamily="18" charset="0"/>
              </a:rPr>
              <a:t>AT</a:t>
            </a:r>
            <a:r>
              <a:rPr lang="lt-LT"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IE</a:t>
            </a:r>
            <a:r>
              <a:rPr lang="lt-LT"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IT,</a:t>
            </a:r>
            <a:r>
              <a:rPr lang="lt-LT"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LV</a:t>
            </a:r>
            <a:r>
              <a:rPr lang="lt-LT"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LT</a:t>
            </a:r>
            <a:r>
              <a:rPr lang="lt-LT" dirty="0">
                <a:solidFill>
                  <a:srgbClr val="002060"/>
                </a:solidFill>
                <a:latin typeface="Times New Roman" panose="02020603050405020304" pitchFamily="18" charset="0"/>
                <a:cs typeface="Times New Roman" panose="02020603050405020304" pitchFamily="18" charset="0"/>
              </a:rPr>
              <a:t> , </a:t>
            </a:r>
            <a:r>
              <a:rPr lang="en-US" dirty="0">
                <a:solidFill>
                  <a:srgbClr val="002060"/>
                </a:solidFill>
                <a:latin typeface="Times New Roman" panose="02020603050405020304" pitchFamily="18" charset="0"/>
                <a:cs typeface="Times New Roman" panose="02020603050405020304" pitchFamily="18" charset="0"/>
              </a:rPr>
              <a:t>LU</a:t>
            </a:r>
            <a:r>
              <a:rPr lang="lt-LT"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MT</a:t>
            </a:r>
            <a:r>
              <a:rPr lang="lt-LT" dirty="0">
                <a:solidFill>
                  <a:srgbClr val="002060"/>
                </a:solidFill>
                <a:latin typeface="Times New Roman" panose="02020603050405020304" pitchFamily="18" charset="0"/>
                <a:cs typeface="Times New Roman" panose="02020603050405020304" pitchFamily="18" charset="0"/>
              </a:rPr>
              <a:t> ir </a:t>
            </a:r>
            <a:r>
              <a:rPr lang="en-US" dirty="0">
                <a:solidFill>
                  <a:srgbClr val="002060"/>
                </a:solidFill>
                <a:latin typeface="Times New Roman" panose="02020603050405020304" pitchFamily="18" charset="0"/>
                <a:cs typeface="Times New Roman" panose="02020603050405020304" pitchFamily="18" charset="0"/>
              </a:rPr>
              <a:t>NO</a:t>
            </a:r>
            <a:r>
              <a:rPr lang="lt-LT" dirty="0">
                <a:solidFill>
                  <a:srgbClr val="002060"/>
                </a:solidFill>
                <a:latin typeface="Times New Roman" panose="02020603050405020304" pitchFamily="18" charset="0"/>
                <a:cs typeface="Times New Roman" panose="02020603050405020304" pitchFamily="18" charset="0"/>
              </a:rPr>
              <a:t> tokius apribojimus įveda, to tarpu </a:t>
            </a:r>
            <a:r>
              <a:rPr lang="en-US" dirty="0">
                <a:solidFill>
                  <a:srgbClr val="002060"/>
                </a:solidFill>
                <a:latin typeface="Times New Roman" panose="02020603050405020304" pitchFamily="18" charset="0"/>
                <a:cs typeface="Times New Roman" panose="02020603050405020304" pitchFamily="18" charset="0"/>
              </a:rPr>
              <a:t>HR</a:t>
            </a:r>
            <a:r>
              <a:rPr lang="lt-LT"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DK</a:t>
            </a:r>
            <a:r>
              <a:rPr lang="lt-LT"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EE</a:t>
            </a:r>
            <a:r>
              <a:rPr lang="lt-LT"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GR</a:t>
            </a:r>
            <a:r>
              <a:rPr lang="lt-LT" dirty="0">
                <a:solidFill>
                  <a:srgbClr val="002060"/>
                </a:solidFill>
                <a:latin typeface="Times New Roman" panose="02020603050405020304" pitchFamily="18" charset="0"/>
                <a:cs typeface="Times New Roman" panose="02020603050405020304" pitchFamily="18" charset="0"/>
              </a:rPr>
              <a:t> ir </a:t>
            </a:r>
            <a:r>
              <a:rPr lang="en-US" dirty="0">
                <a:solidFill>
                  <a:srgbClr val="002060"/>
                </a:solidFill>
                <a:latin typeface="Times New Roman" panose="02020603050405020304" pitchFamily="18" charset="0"/>
                <a:cs typeface="Times New Roman" panose="02020603050405020304" pitchFamily="18" charset="0"/>
              </a:rPr>
              <a:t>PL</a:t>
            </a:r>
            <a:r>
              <a:rPr lang="lt-LT" dirty="0">
                <a:solidFill>
                  <a:srgbClr val="002060"/>
                </a:solidFill>
                <a:latin typeface="Times New Roman" panose="02020603050405020304" pitchFamily="18" charset="0"/>
                <a:cs typeface="Times New Roman" panose="02020603050405020304" pitchFamily="18" charset="0"/>
              </a:rPr>
              <a:t> to nedaro). </a:t>
            </a:r>
            <a:endParaRPr lang="en-US" dirty="0">
              <a:solidFill>
                <a:srgbClr val="002060"/>
              </a:solidFill>
              <a:latin typeface="Times New Roman" panose="02020603050405020304" pitchFamily="18" charset="0"/>
              <a:cs typeface="Times New Roman" panose="02020603050405020304" pitchFamily="18" charset="0"/>
            </a:endParaRPr>
          </a:p>
          <a:p>
            <a:pPr marL="285750" indent="-285750">
              <a:spcAft>
                <a:spcPts val="1200"/>
              </a:spcAft>
            </a:pPr>
            <a:endParaRPr lang="nl-NL" dirty="0">
              <a:solidFill>
                <a:srgbClr val="17416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0764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F9B729902D5E418C14E1185E6C5DEA" ma:contentTypeVersion="9" ma:contentTypeDescription="Create a new document." ma:contentTypeScope="" ma:versionID="48176eda09245353e95938c12e9a2c31">
  <xsd:schema xmlns:xsd="http://www.w3.org/2001/XMLSchema" xmlns:xs="http://www.w3.org/2001/XMLSchema" xmlns:p="http://schemas.microsoft.com/office/2006/metadata/properties" xmlns:ns2="7e63efea-da36-4271-a2f6-bdf610b5e9da" targetNamespace="http://schemas.microsoft.com/office/2006/metadata/properties" ma:root="true" ma:fieldsID="d738519a04e1b407e375298c7c8763f8" ns2:_="">
    <xsd:import namespace="7e63efea-da36-4271-a2f6-bdf610b5e9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63efea-da36-4271-a2f6-bdf610b5e9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A0272D-4EF6-41E6-BD87-868D294830F3}">
  <ds:schemaRefs>
    <ds:schemaRef ds:uri="http://schemas.microsoft.com/sharepoint/v3/contenttype/forms"/>
  </ds:schemaRefs>
</ds:datastoreItem>
</file>

<file path=customXml/itemProps2.xml><?xml version="1.0" encoding="utf-8"?>
<ds:datastoreItem xmlns:ds="http://schemas.openxmlformats.org/officeDocument/2006/customXml" ds:itemID="{2F9CC219-528B-4F67-86D6-48A7C8C9DD58}"/>
</file>

<file path=customXml/itemProps3.xml><?xml version="1.0" encoding="utf-8"?>
<ds:datastoreItem xmlns:ds="http://schemas.openxmlformats.org/officeDocument/2006/customXml" ds:itemID="{AAF58F88-2839-45D4-ACE8-EAB2538D5B8E}">
  <ds:schemaRefs>
    <ds:schemaRef ds:uri="7e63efea-da36-4271-a2f6-bdf610b5e9da"/>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Prezentacijos šablonas</Template>
  <TotalTime>38637</TotalTime>
  <Words>1580</Words>
  <Application>Microsoft Office PowerPoint</Application>
  <PresentationFormat>On-screen Show (4:3)</PresentationFormat>
  <Paragraphs>427</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Courier New</vt:lpstr>
      <vt:lpstr>Times New Roman</vt:lpstr>
      <vt:lpstr>Wingdings</vt:lpstr>
      <vt:lpstr>„Office“ tema</vt:lpstr>
      <vt:lpstr>Custom Design</vt:lpstr>
      <vt:lpstr>  Investicijų Projektas ,,PASIRENGIMAS GALIMAI AVARIJAI BALTARUSIJOS BRANDUOLINĖJE ELEKTRINĖJE“   Europos Sąjungos šalių pasirengimo branduolinėms ir radiologinėms avarijoms  lygio analizė. IŠVADOS IR REKOMENDACIJOS </vt:lpstr>
      <vt:lpstr>ĮŽANGA</vt:lpstr>
      <vt:lpstr>AvariNĖS  Parengties Sritys</vt:lpstr>
      <vt:lpstr>Avarinio planavimo zonos</vt:lpstr>
      <vt:lpstr>Avarinio planavimo zonos</vt:lpstr>
      <vt:lpstr>Išankstinio perspėjimo ir radiacinio monitoringo sistema </vt:lpstr>
      <vt:lpstr>Bendrieji apsaugomųjų veiksmų kriterijai</vt:lpstr>
      <vt:lpstr>apsaugomųjų veiksmų kriterijai</vt:lpstr>
      <vt:lpstr>Apsaugomųjų veiksmų strategija</vt:lpstr>
      <vt:lpstr>Dvišalis bendradarbiavimas avarinės parengties ir reagavimo srityje (cross-border arrangements) </vt:lpstr>
      <vt:lpstr>Austrijos-Čekijos dvišalis bendradarbiavimas </vt:lpstr>
      <vt:lpstr>Medicininė pagalba ir specializuotas gydymas </vt:lpstr>
      <vt:lpstr>Techninės pagalbos priemonės priimant avarinio reagavimo sprendimus </vt:lpstr>
      <vt:lpstr>Europinis Bendradarbiavimas</vt:lpstr>
      <vt:lpstr>išvados ir rekomendacijos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Investicinio Projekto „Saugomų teritorijų ir valstybinės reikšmės parkų tvarkymas, pritaikymas lankymui“ rengimo aptarimas</dc:title>
  <dc:creator>Alma</dc:creator>
  <cp:lastModifiedBy>Jonas Stravinskas</cp:lastModifiedBy>
  <cp:revision>255</cp:revision>
  <cp:lastPrinted>2021-05-31T11:02:28Z</cp:lastPrinted>
  <dcterms:created xsi:type="dcterms:W3CDTF">2018-03-13T09:29:01Z</dcterms:created>
  <dcterms:modified xsi:type="dcterms:W3CDTF">2021-10-05T09:36:34Z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0x0101008EF9B729902D5E418C14E1185E6C5DEA</vt:lpwstr>
  </property>
</Properties>
</file>